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sldIdLst>
    <p:sldId id="256" r:id="rId2"/>
    <p:sldId id="257" r:id="rId3"/>
    <p:sldId id="258" r:id="rId4"/>
    <p:sldId id="278" r:id="rId5"/>
    <p:sldId id="260" r:id="rId6"/>
    <p:sldId id="280" r:id="rId7"/>
    <p:sldId id="287" r:id="rId8"/>
    <p:sldId id="279" r:id="rId9"/>
    <p:sldId id="264" r:id="rId10"/>
    <p:sldId id="262" r:id="rId11"/>
    <p:sldId id="265" r:id="rId12"/>
    <p:sldId id="266" r:id="rId13"/>
    <p:sldId id="267" r:id="rId14"/>
    <p:sldId id="268" r:id="rId15"/>
    <p:sldId id="269" r:id="rId16"/>
    <p:sldId id="273" r:id="rId17"/>
    <p:sldId id="270" r:id="rId18"/>
    <p:sldId id="271" r:id="rId19"/>
    <p:sldId id="281" r:id="rId20"/>
    <p:sldId id="282" r:id="rId21"/>
    <p:sldId id="276" r:id="rId22"/>
    <p:sldId id="277" r:id="rId23"/>
    <p:sldId id="286" r:id="rId24"/>
    <p:sldId id="284" r:id="rId25"/>
    <p:sldId id="283" r:id="rId26"/>
    <p:sldId id="274" r:id="rId27"/>
    <p:sldId id="285" r:id="rId28"/>
    <p:sldId id="263" r:id="rId2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6" autoAdjust="0"/>
    <p:restoredTop sz="94660"/>
  </p:normalViewPr>
  <p:slideViewPr>
    <p:cSldViewPr snapToGrid="0">
      <p:cViewPr varScale="1">
        <p:scale>
          <a:sx n="68" d="100"/>
          <a:sy n="68" d="100"/>
        </p:scale>
        <p:origin x="6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CBCD5C3E-C813-4A45-862C-F5D729934584}" type="datetimeFigureOut">
              <a:rPr lang="es-ES" smtClean="0"/>
              <a:t>23/04/2015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26C4BF2-99F8-4227-A7ED-AD05A740608D}" type="slidenum">
              <a:rPr lang="es-ES" smtClean="0"/>
              <a:t>‹Nº›</a:t>
            </a:fld>
            <a:endParaRPr lang="es-ES"/>
          </a:p>
        </p:txBody>
      </p:sp>
    </p:spTree>
    <p:extLst>
      <p:ext uri="{BB962C8B-B14F-4D97-AF65-F5344CB8AC3E}">
        <p14:creationId xmlns:p14="http://schemas.microsoft.com/office/powerpoint/2010/main" val="2279100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BCD5C3E-C813-4A45-862C-F5D729934584}" type="datetimeFigureOut">
              <a:rPr lang="es-ES" smtClean="0"/>
              <a:t>23/04/2015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26C4BF2-99F8-4227-A7ED-AD05A740608D}" type="slidenum">
              <a:rPr lang="es-ES" smtClean="0"/>
              <a:t>‹Nº›</a:t>
            </a:fld>
            <a:endParaRPr lang="es-ES"/>
          </a:p>
        </p:txBody>
      </p:sp>
    </p:spTree>
    <p:extLst>
      <p:ext uri="{BB962C8B-B14F-4D97-AF65-F5344CB8AC3E}">
        <p14:creationId xmlns:p14="http://schemas.microsoft.com/office/powerpoint/2010/main" val="4235098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BCD5C3E-C813-4A45-862C-F5D729934584}" type="datetimeFigureOut">
              <a:rPr lang="es-ES" smtClean="0"/>
              <a:t>23/04/2015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26C4BF2-99F8-4227-A7ED-AD05A740608D}" type="slidenum">
              <a:rPr lang="es-ES" smtClean="0"/>
              <a:t>‹Nº›</a:t>
            </a:fld>
            <a:endParaRPr lang="es-E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24658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BCD5C3E-C813-4A45-862C-F5D729934584}" type="datetimeFigureOut">
              <a:rPr lang="es-ES" smtClean="0"/>
              <a:t>23/04/2015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26C4BF2-99F8-4227-A7ED-AD05A740608D}" type="slidenum">
              <a:rPr lang="es-ES" smtClean="0"/>
              <a:t>‹Nº›</a:t>
            </a:fld>
            <a:endParaRPr lang="es-ES"/>
          </a:p>
        </p:txBody>
      </p:sp>
    </p:spTree>
    <p:extLst>
      <p:ext uri="{BB962C8B-B14F-4D97-AF65-F5344CB8AC3E}">
        <p14:creationId xmlns:p14="http://schemas.microsoft.com/office/powerpoint/2010/main" val="7992269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BCD5C3E-C813-4A45-862C-F5D729934584}" type="datetimeFigureOut">
              <a:rPr lang="es-ES" smtClean="0"/>
              <a:t>23/04/2015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26C4BF2-99F8-4227-A7ED-AD05A740608D}"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2667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BCD5C3E-C813-4A45-862C-F5D729934584}" type="datetimeFigureOut">
              <a:rPr lang="es-ES" smtClean="0"/>
              <a:t>23/04/2015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26C4BF2-99F8-4227-A7ED-AD05A740608D}" type="slidenum">
              <a:rPr lang="es-ES" smtClean="0"/>
              <a:t>‹Nº›</a:t>
            </a:fld>
            <a:endParaRPr lang="es-ES"/>
          </a:p>
        </p:txBody>
      </p:sp>
    </p:spTree>
    <p:extLst>
      <p:ext uri="{BB962C8B-B14F-4D97-AF65-F5344CB8AC3E}">
        <p14:creationId xmlns:p14="http://schemas.microsoft.com/office/powerpoint/2010/main" val="22680498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BCD5C3E-C813-4A45-862C-F5D729934584}" type="datetimeFigureOut">
              <a:rPr lang="es-ES" smtClean="0"/>
              <a:t>23/04/2015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26C4BF2-99F8-4227-A7ED-AD05A740608D}" type="slidenum">
              <a:rPr lang="es-ES" smtClean="0"/>
              <a:t>‹Nº›</a:t>
            </a:fld>
            <a:endParaRPr lang="es-ES"/>
          </a:p>
        </p:txBody>
      </p:sp>
    </p:spTree>
    <p:extLst>
      <p:ext uri="{BB962C8B-B14F-4D97-AF65-F5344CB8AC3E}">
        <p14:creationId xmlns:p14="http://schemas.microsoft.com/office/powerpoint/2010/main" val="32732306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BCD5C3E-C813-4A45-862C-F5D729934584}" type="datetimeFigureOut">
              <a:rPr lang="es-ES" smtClean="0"/>
              <a:t>23/04/2015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26C4BF2-99F8-4227-A7ED-AD05A740608D}" type="slidenum">
              <a:rPr lang="es-ES" smtClean="0"/>
              <a:t>‹Nº›</a:t>
            </a:fld>
            <a:endParaRPr lang="es-ES"/>
          </a:p>
        </p:txBody>
      </p:sp>
    </p:spTree>
    <p:extLst>
      <p:ext uri="{BB962C8B-B14F-4D97-AF65-F5344CB8AC3E}">
        <p14:creationId xmlns:p14="http://schemas.microsoft.com/office/powerpoint/2010/main" val="3085400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BCD5C3E-C813-4A45-862C-F5D729934584}" type="datetimeFigureOut">
              <a:rPr lang="es-ES" smtClean="0"/>
              <a:t>23/04/2015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26C4BF2-99F8-4227-A7ED-AD05A740608D}" type="slidenum">
              <a:rPr lang="es-ES" smtClean="0"/>
              <a:t>‹Nº›</a:t>
            </a:fld>
            <a:endParaRPr lang="es-ES"/>
          </a:p>
        </p:txBody>
      </p:sp>
    </p:spTree>
    <p:extLst>
      <p:ext uri="{BB962C8B-B14F-4D97-AF65-F5344CB8AC3E}">
        <p14:creationId xmlns:p14="http://schemas.microsoft.com/office/powerpoint/2010/main" val="2180581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CBCD5C3E-C813-4A45-862C-F5D729934584}" type="datetimeFigureOut">
              <a:rPr lang="es-ES" smtClean="0"/>
              <a:t>23/04/2015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26C4BF2-99F8-4227-A7ED-AD05A740608D}" type="slidenum">
              <a:rPr lang="es-ES" smtClean="0"/>
              <a:t>‹Nº›</a:t>
            </a:fld>
            <a:endParaRPr lang="es-ES"/>
          </a:p>
        </p:txBody>
      </p:sp>
    </p:spTree>
    <p:extLst>
      <p:ext uri="{BB962C8B-B14F-4D97-AF65-F5344CB8AC3E}">
        <p14:creationId xmlns:p14="http://schemas.microsoft.com/office/powerpoint/2010/main" val="101960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BCD5C3E-C813-4A45-862C-F5D729934584}" type="datetimeFigureOut">
              <a:rPr lang="es-ES" smtClean="0"/>
              <a:t>23/04/2015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26C4BF2-99F8-4227-A7ED-AD05A740608D}" type="slidenum">
              <a:rPr lang="es-ES" smtClean="0"/>
              <a:t>‹Nº›</a:t>
            </a:fld>
            <a:endParaRPr lang="es-ES"/>
          </a:p>
        </p:txBody>
      </p:sp>
    </p:spTree>
    <p:extLst>
      <p:ext uri="{BB962C8B-B14F-4D97-AF65-F5344CB8AC3E}">
        <p14:creationId xmlns:p14="http://schemas.microsoft.com/office/powerpoint/2010/main" val="127707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BCD5C3E-C813-4A45-862C-F5D729934584}" type="datetimeFigureOut">
              <a:rPr lang="es-ES" smtClean="0"/>
              <a:t>23/04/2015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26C4BF2-99F8-4227-A7ED-AD05A740608D}" type="slidenum">
              <a:rPr lang="es-ES" smtClean="0"/>
              <a:t>‹Nº›</a:t>
            </a:fld>
            <a:endParaRPr lang="es-ES"/>
          </a:p>
        </p:txBody>
      </p:sp>
    </p:spTree>
    <p:extLst>
      <p:ext uri="{BB962C8B-B14F-4D97-AF65-F5344CB8AC3E}">
        <p14:creationId xmlns:p14="http://schemas.microsoft.com/office/powerpoint/2010/main" val="3669372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BCD5C3E-C813-4A45-862C-F5D729934584}" type="datetimeFigureOut">
              <a:rPr lang="es-ES" smtClean="0"/>
              <a:t>23/04/2015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26C4BF2-99F8-4227-A7ED-AD05A740608D}" type="slidenum">
              <a:rPr lang="es-ES" smtClean="0"/>
              <a:t>‹Nº›</a:t>
            </a:fld>
            <a:endParaRPr lang="es-ES"/>
          </a:p>
        </p:txBody>
      </p:sp>
    </p:spTree>
    <p:extLst>
      <p:ext uri="{BB962C8B-B14F-4D97-AF65-F5344CB8AC3E}">
        <p14:creationId xmlns:p14="http://schemas.microsoft.com/office/powerpoint/2010/main" val="3564984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CD5C3E-C813-4A45-862C-F5D729934584}" type="datetimeFigureOut">
              <a:rPr lang="es-ES" smtClean="0"/>
              <a:t>23/04/2015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26C4BF2-99F8-4227-A7ED-AD05A740608D}" type="slidenum">
              <a:rPr lang="es-ES" smtClean="0"/>
              <a:t>‹Nº›</a:t>
            </a:fld>
            <a:endParaRPr lang="es-ES"/>
          </a:p>
        </p:txBody>
      </p:sp>
    </p:spTree>
    <p:extLst>
      <p:ext uri="{BB962C8B-B14F-4D97-AF65-F5344CB8AC3E}">
        <p14:creationId xmlns:p14="http://schemas.microsoft.com/office/powerpoint/2010/main" val="912173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BCD5C3E-C813-4A45-862C-F5D729934584}" type="datetimeFigureOut">
              <a:rPr lang="es-ES" smtClean="0"/>
              <a:t>23/04/2015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26C4BF2-99F8-4227-A7ED-AD05A740608D}" type="slidenum">
              <a:rPr lang="es-ES" smtClean="0"/>
              <a:t>‹Nº›</a:t>
            </a:fld>
            <a:endParaRPr lang="es-ES"/>
          </a:p>
        </p:txBody>
      </p:sp>
    </p:spTree>
    <p:extLst>
      <p:ext uri="{BB962C8B-B14F-4D97-AF65-F5344CB8AC3E}">
        <p14:creationId xmlns:p14="http://schemas.microsoft.com/office/powerpoint/2010/main" val="603552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BCD5C3E-C813-4A45-862C-F5D729934584}" type="datetimeFigureOut">
              <a:rPr lang="es-ES" smtClean="0"/>
              <a:t>23/04/2015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26C4BF2-99F8-4227-A7ED-AD05A740608D}" type="slidenum">
              <a:rPr lang="es-ES" smtClean="0"/>
              <a:t>‹Nº›</a:t>
            </a:fld>
            <a:endParaRPr lang="es-ES"/>
          </a:p>
        </p:txBody>
      </p:sp>
    </p:spTree>
    <p:extLst>
      <p:ext uri="{BB962C8B-B14F-4D97-AF65-F5344CB8AC3E}">
        <p14:creationId xmlns:p14="http://schemas.microsoft.com/office/powerpoint/2010/main" val="2527596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CD5C3E-C813-4A45-862C-F5D729934584}" type="datetimeFigureOut">
              <a:rPr lang="es-ES" smtClean="0"/>
              <a:t>23/04/2015</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26C4BF2-99F8-4227-A7ED-AD05A740608D}" type="slidenum">
              <a:rPr lang="es-ES" smtClean="0"/>
              <a:t>‹Nº›</a:t>
            </a:fld>
            <a:endParaRPr lang="es-ES"/>
          </a:p>
        </p:txBody>
      </p:sp>
    </p:spTree>
    <p:extLst>
      <p:ext uri="{BB962C8B-B14F-4D97-AF65-F5344CB8AC3E}">
        <p14:creationId xmlns:p14="http://schemas.microsoft.com/office/powerpoint/2010/main" val="3621886498"/>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 id="2147483765" r:id="rId13"/>
    <p:sldLayoutId id="2147483766" r:id="rId14"/>
    <p:sldLayoutId id="2147483767" r:id="rId15"/>
    <p:sldLayoutId id="214748376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slide" Target="slide25.xml"/><Relationship Id="rId1" Type="http://schemas.openxmlformats.org/officeDocument/2006/relationships/slideLayout" Target="../slideLayouts/slideLayout2.xml"/><Relationship Id="rId4" Type="http://schemas.openxmlformats.org/officeDocument/2006/relationships/slide" Target="slide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ES" dirty="0" smtClean="0"/>
              <a:t>Acercamiento a la Interioridad</a:t>
            </a:r>
            <a:endParaRPr lang="es-ES" dirty="0"/>
          </a:p>
        </p:txBody>
      </p:sp>
      <p:sp>
        <p:nvSpPr>
          <p:cNvPr id="3" name="Subtítulo 2"/>
          <p:cNvSpPr>
            <a:spLocks noGrp="1"/>
          </p:cNvSpPr>
          <p:nvPr>
            <p:ph type="subTitle" idx="1"/>
          </p:nvPr>
        </p:nvSpPr>
        <p:spPr/>
        <p:txBody>
          <a:bodyPr/>
          <a:lstStyle/>
          <a:p>
            <a:endParaRPr lang="es-ES" dirty="0"/>
          </a:p>
        </p:txBody>
      </p:sp>
    </p:spTree>
    <p:extLst>
      <p:ext uri="{BB962C8B-B14F-4D97-AF65-F5344CB8AC3E}">
        <p14:creationId xmlns:p14="http://schemas.microsoft.com/office/powerpoint/2010/main" val="30834604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Relacional</a:t>
            </a:r>
            <a:r>
              <a:rPr lang="es-ES" b="1" dirty="0" smtClean="0"/>
              <a:t>:</a:t>
            </a:r>
            <a:endParaRPr lang="es-ES" b="1" dirty="0"/>
          </a:p>
        </p:txBody>
      </p:sp>
      <p:sp>
        <p:nvSpPr>
          <p:cNvPr id="3" name="Marcador de contenido 2"/>
          <p:cNvSpPr>
            <a:spLocks noGrp="1"/>
          </p:cNvSpPr>
          <p:nvPr>
            <p:ph idx="1"/>
          </p:nvPr>
        </p:nvSpPr>
        <p:spPr/>
        <p:txBody>
          <a:bodyPr>
            <a:normAutofit/>
          </a:bodyPr>
          <a:lstStyle/>
          <a:p>
            <a:r>
              <a:rPr lang="es-ES" sz="2000" b="1" dirty="0" smtClean="0"/>
              <a:t>llegar </a:t>
            </a:r>
            <a:r>
              <a:rPr lang="es-ES" sz="2000" b="1" dirty="0"/>
              <a:t>a crear vínculos de responsabilidad y calidad </a:t>
            </a:r>
            <a:r>
              <a:rPr lang="es-ES" sz="2000" dirty="0"/>
              <a:t>en la interacción </a:t>
            </a:r>
            <a:r>
              <a:rPr lang="es-ES" sz="2000" dirty="0" smtClean="0"/>
              <a:t>con los otros y con el entorno</a:t>
            </a:r>
          </a:p>
          <a:p>
            <a:r>
              <a:rPr lang="es-ES" sz="2000" dirty="0" smtClean="0"/>
              <a:t>Pasar de vivir </a:t>
            </a:r>
            <a:r>
              <a:rPr lang="es-ES" sz="2000" dirty="0"/>
              <a:t>a expensas del entorno, </a:t>
            </a:r>
            <a:r>
              <a:rPr lang="es-ES" sz="2000" dirty="0" smtClean="0"/>
              <a:t>a contribuir a configurar </a:t>
            </a:r>
            <a:r>
              <a:rPr lang="es-ES" sz="2000" dirty="0"/>
              <a:t>ese </a:t>
            </a:r>
            <a:r>
              <a:rPr lang="es-ES" sz="2000" dirty="0" smtClean="0"/>
              <a:t>entorno</a:t>
            </a:r>
          </a:p>
          <a:p>
            <a:r>
              <a:rPr lang="es-ES" sz="2000" dirty="0" smtClean="0"/>
              <a:t>Conciencia de ser parte </a:t>
            </a:r>
            <a:r>
              <a:rPr lang="es-ES" sz="2000" dirty="0"/>
              <a:t>de un todo </a:t>
            </a:r>
            <a:r>
              <a:rPr lang="es-ES" sz="2000" dirty="0" smtClean="0"/>
              <a:t>interrelacionado. Desplegar  </a:t>
            </a:r>
            <a:r>
              <a:rPr lang="es-ES" sz="2000" dirty="0"/>
              <a:t>lo más genuino de nosotros, y contribuir así al enriquecimiento de ese entorno. </a:t>
            </a:r>
          </a:p>
        </p:txBody>
      </p:sp>
    </p:spTree>
    <p:extLst>
      <p:ext uri="{BB962C8B-B14F-4D97-AF65-F5344CB8AC3E}">
        <p14:creationId xmlns:p14="http://schemas.microsoft.com/office/powerpoint/2010/main" val="22560475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Corporalidad:</a:t>
            </a:r>
            <a:br>
              <a:rPr lang="es-ES" b="1" dirty="0"/>
            </a:br>
            <a:endParaRPr lang="es-ES" dirty="0"/>
          </a:p>
        </p:txBody>
      </p:sp>
      <p:sp>
        <p:nvSpPr>
          <p:cNvPr id="3" name="Marcador de contenido 2"/>
          <p:cNvSpPr>
            <a:spLocks noGrp="1"/>
          </p:cNvSpPr>
          <p:nvPr>
            <p:ph idx="1"/>
          </p:nvPr>
        </p:nvSpPr>
        <p:spPr/>
        <p:txBody>
          <a:bodyPr>
            <a:normAutofit/>
          </a:bodyPr>
          <a:lstStyle/>
          <a:p>
            <a:pPr lvl="1"/>
            <a:r>
              <a:rPr lang="es-ES" sz="1800" dirty="0" smtClean="0"/>
              <a:t>Aprender </a:t>
            </a:r>
            <a:r>
              <a:rPr lang="es-ES" sz="1800" dirty="0"/>
              <a:t>a tomar conciencia de todo el cuerpo como espacio que nos pertenece, del que hay que responsabilizarse, cuidar y disfrutar en todas sus posibilidades.</a:t>
            </a:r>
          </a:p>
          <a:p>
            <a:pPr lvl="1"/>
            <a:r>
              <a:rPr lang="es-ES" sz="1800" dirty="0" smtClean="0"/>
              <a:t>Estimular </a:t>
            </a:r>
            <a:r>
              <a:rPr lang="es-ES" sz="1800" dirty="0"/>
              <a:t>la escucha de sensaciones internas y externas e intentar ver su significado.</a:t>
            </a:r>
          </a:p>
          <a:p>
            <a:pPr lvl="1"/>
            <a:r>
              <a:rPr lang="es-ES" sz="1800" dirty="0"/>
              <a:t>Utilizar los sentidos de manera discriminada y consciente, de modo que ayuden a mejorar la calidad de la experiencia y disfrutar de la misma.</a:t>
            </a:r>
          </a:p>
          <a:p>
            <a:pPr lvl="1"/>
            <a:r>
              <a:rPr lang="es-ES" sz="1800" dirty="0"/>
              <a:t>Favorecer el contacto corporal que estimule el bienestar físico y emocional, la expresión de las emociones, y aprender a interpretar la comunicación no verbal.</a:t>
            </a:r>
          </a:p>
        </p:txBody>
      </p:sp>
    </p:spTree>
    <p:extLst>
      <p:ext uri="{BB962C8B-B14F-4D97-AF65-F5344CB8AC3E}">
        <p14:creationId xmlns:p14="http://schemas.microsoft.com/office/powerpoint/2010/main" val="42844511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948744"/>
          </a:xfrm>
        </p:spPr>
        <p:txBody>
          <a:bodyPr/>
          <a:lstStyle/>
          <a:p>
            <a:pPr lvl="0"/>
            <a:r>
              <a:rPr lang="es-ES" b="1" dirty="0"/>
              <a:t>Psicológica (</a:t>
            </a:r>
            <a:r>
              <a:rPr lang="es-ES" sz="3200" b="1" dirty="0"/>
              <a:t>lo afectivo y lo intelectual</a:t>
            </a:r>
            <a:r>
              <a:rPr lang="es-ES" b="1" dirty="0"/>
              <a:t>). </a:t>
            </a:r>
            <a:endParaRPr lang="es-ES" dirty="0"/>
          </a:p>
        </p:txBody>
      </p:sp>
      <p:sp>
        <p:nvSpPr>
          <p:cNvPr id="3" name="Marcador de contenido 2"/>
          <p:cNvSpPr>
            <a:spLocks noGrp="1"/>
          </p:cNvSpPr>
          <p:nvPr>
            <p:ph idx="1"/>
          </p:nvPr>
        </p:nvSpPr>
        <p:spPr/>
        <p:txBody>
          <a:bodyPr>
            <a:normAutofit/>
          </a:bodyPr>
          <a:lstStyle/>
          <a:p>
            <a:r>
              <a:rPr lang="es-ES" sz="2000" dirty="0" smtClean="0"/>
              <a:t>Afectivo: Sentimientos y emociones. </a:t>
            </a:r>
          </a:p>
          <a:p>
            <a:pPr lvl="1"/>
            <a:r>
              <a:rPr lang="es-ES" sz="1800" dirty="0"/>
              <a:t>A</a:t>
            </a:r>
            <a:r>
              <a:rPr lang="es-ES" sz="1800" dirty="0" smtClean="0"/>
              <a:t>ceptarlos</a:t>
            </a:r>
            <a:r>
              <a:rPr lang="es-ES" sz="1800" dirty="0"/>
              <a:t>, aprender a manejarlos e interactuar con ellos adecuadamente nos permitirá </a:t>
            </a:r>
            <a:r>
              <a:rPr lang="es-ES" sz="1800" b="1" dirty="0"/>
              <a:t>vivir con mayor libertad, elegir nuestras conductas y el momento más adecuado para llevarlas a término. En fin, aprender a dirigir nuestra vida</a:t>
            </a:r>
            <a:r>
              <a:rPr lang="es-ES" sz="1800" dirty="0"/>
              <a:t>. </a:t>
            </a:r>
            <a:endParaRPr lang="es-ES" sz="1800" dirty="0" smtClean="0"/>
          </a:p>
          <a:p>
            <a:r>
              <a:rPr lang="es-ES" sz="2000" dirty="0" smtClean="0"/>
              <a:t>Intelectual: Pensamientos - imágenes</a:t>
            </a:r>
          </a:p>
          <a:p>
            <a:pPr lvl="1"/>
            <a:r>
              <a:rPr lang="es-ES" sz="1800" dirty="0" smtClean="0"/>
              <a:t>Cultivar </a:t>
            </a:r>
            <a:r>
              <a:rPr lang="es-ES" sz="1800" dirty="0"/>
              <a:t>la capacidad de pensar con flexibilidad, de manera que fluya aquello que nace desde la propia identidad; de ser capaz de observar y auto-observarse, escuchar y escucharse, y como consecuencia, generar una respuesta de sentido desde y para uno </a:t>
            </a:r>
            <a:r>
              <a:rPr lang="es-ES" sz="1800" dirty="0" smtClean="0"/>
              <a:t>mismo</a:t>
            </a:r>
            <a:r>
              <a:rPr lang="es-ES" sz="1800" dirty="0"/>
              <a:t>.</a:t>
            </a:r>
            <a:endParaRPr lang="es-ES" sz="1800" dirty="0" smtClean="0"/>
          </a:p>
          <a:p>
            <a:r>
              <a:rPr lang="es-ES" sz="2000" b="1" dirty="0" smtClean="0"/>
              <a:t>PORTERO - VIGILANTE</a:t>
            </a:r>
            <a:endParaRPr lang="es-ES" sz="2000" b="1" dirty="0"/>
          </a:p>
        </p:txBody>
      </p:sp>
    </p:spTree>
    <p:extLst>
      <p:ext uri="{BB962C8B-B14F-4D97-AF65-F5344CB8AC3E}">
        <p14:creationId xmlns:p14="http://schemas.microsoft.com/office/powerpoint/2010/main" val="17566560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47000">
              <a:schemeClr val="accent1">
                <a:lumMod val="45000"/>
                <a:lumOff val="55000"/>
              </a:schemeClr>
            </a:gs>
            <a:gs pos="65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660400"/>
          </a:xfrm>
        </p:spPr>
        <p:txBody>
          <a:bodyPr/>
          <a:lstStyle/>
          <a:p>
            <a:r>
              <a:rPr lang="es-ES" dirty="0" smtClean="0"/>
              <a:t>Espiritualidad</a:t>
            </a:r>
            <a:endParaRPr lang="es-ES" dirty="0"/>
          </a:p>
        </p:txBody>
      </p:sp>
      <p:sp>
        <p:nvSpPr>
          <p:cNvPr id="3" name="Marcador de contenido 2"/>
          <p:cNvSpPr>
            <a:spLocks noGrp="1"/>
          </p:cNvSpPr>
          <p:nvPr>
            <p:ph sz="half" idx="1"/>
          </p:nvPr>
        </p:nvSpPr>
        <p:spPr/>
        <p:txBody>
          <a:bodyPr>
            <a:normAutofit fontScale="92500" lnSpcReduction="10000"/>
          </a:bodyPr>
          <a:lstStyle/>
          <a:p>
            <a:r>
              <a:rPr lang="es-ES" dirty="0" smtClean="0"/>
              <a:t>La </a:t>
            </a:r>
            <a:r>
              <a:rPr lang="es-ES" dirty="0"/>
              <a:t>introspección, la comprensión y aceptación de uno mismo.</a:t>
            </a:r>
          </a:p>
          <a:p>
            <a:r>
              <a:rPr lang="es-ES" dirty="0"/>
              <a:t>El ejercicio de la imaginación, la intuición, la inspiración y la comprensión profunda.</a:t>
            </a:r>
          </a:p>
          <a:p>
            <a:r>
              <a:rPr lang="es-ES" dirty="0"/>
              <a:t>La experiencia de sobrecogimiento, asombro, y misterio.</a:t>
            </a:r>
          </a:p>
          <a:p>
            <a:r>
              <a:rPr lang="es-ES" dirty="0"/>
              <a:t>La tendencia a desarrollar una conducta movida por la bondad, la verdad, la justicia y la belleza.</a:t>
            </a:r>
          </a:p>
          <a:p>
            <a:r>
              <a:rPr lang="es-ES" dirty="0"/>
              <a:t>La reflexión sobre el origen y sentido de la vida</a:t>
            </a:r>
            <a:r>
              <a:rPr lang="es-ES" dirty="0" smtClean="0"/>
              <a:t>.</a:t>
            </a:r>
            <a:endParaRPr lang="es-ES" dirty="0"/>
          </a:p>
          <a:p>
            <a:endParaRPr lang="es-ES" dirty="0"/>
          </a:p>
        </p:txBody>
      </p:sp>
      <p:sp>
        <p:nvSpPr>
          <p:cNvPr id="4" name="Marcador de contenido 3"/>
          <p:cNvSpPr>
            <a:spLocks noGrp="1"/>
          </p:cNvSpPr>
          <p:nvPr>
            <p:ph sz="half" idx="2"/>
          </p:nvPr>
        </p:nvSpPr>
        <p:spPr/>
        <p:txBody>
          <a:bodyPr>
            <a:normAutofit fontScale="92500" lnSpcReduction="10000"/>
          </a:bodyPr>
          <a:lstStyle/>
          <a:p>
            <a:r>
              <a:rPr lang="es-ES" dirty="0"/>
              <a:t>La búsqueda del significado y </a:t>
            </a:r>
            <a:r>
              <a:rPr lang="es-ES" dirty="0" smtClean="0"/>
              <a:t>propósito y los valores porqué vivir</a:t>
            </a:r>
            <a:endParaRPr lang="es-ES" dirty="0"/>
          </a:p>
          <a:p>
            <a:r>
              <a:rPr lang="es-ES" dirty="0"/>
              <a:t>La experiencia de sentimiento de trascendencia.</a:t>
            </a:r>
          </a:p>
          <a:p>
            <a:r>
              <a:rPr lang="es-ES" dirty="0"/>
              <a:t>La creatividad o expresión de los pensamientos y sentimientos interiores a través del arte, la música, la literatura, la artesanía, etc.</a:t>
            </a:r>
          </a:p>
          <a:p>
            <a:r>
              <a:rPr lang="es-ES" dirty="0"/>
              <a:t>El respeto y la admiración por la naturaleza.</a:t>
            </a:r>
          </a:p>
          <a:p>
            <a:r>
              <a:rPr lang="es-ES" dirty="0"/>
              <a:t>La habilidad para construir relaciones de calidad con los otros y desarrollar sentido de comunidad</a:t>
            </a:r>
            <a:r>
              <a:rPr lang="es-ES" dirty="0" smtClean="0"/>
              <a:t>.</a:t>
            </a:r>
            <a:endParaRPr lang="es-ES" dirty="0"/>
          </a:p>
        </p:txBody>
      </p:sp>
      <p:sp>
        <p:nvSpPr>
          <p:cNvPr id="5" name="Rectángulo 4"/>
          <p:cNvSpPr/>
          <p:nvPr/>
        </p:nvSpPr>
        <p:spPr>
          <a:xfrm>
            <a:off x="4571999" y="947670"/>
            <a:ext cx="366363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VE" dirty="0"/>
              <a:t>Promover el desarrollo de los siguientes aspectos:</a:t>
            </a:r>
            <a:endParaRPr lang="es-ES" dirty="0"/>
          </a:p>
        </p:txBody>
      </p:sp>
    </p:spTree>
    <p:extLst>
      <p:ext uri="{BB962C8B-B14F-4D97-AF65-F5344CB8AC3E}">
        <p14:creationId xmlns:p14="http://schemas.microsoft.com/office/powerpoint/2010/main" val="1061890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ELENA ANDRÉS</a:t>
            </a:r>
            <a:endParaRPr lang="es-ES" dirty="0"/>
          </a:p>
        </p:txBody>
      </p:sp>
      <p:sp>
        <p:nvSpPr>
          <p:cNvPr id="3" name="Marcador de contenido 2"/>
          <p:cNvSpPr>
            <a:spLocks noGrp="1"/>
          </p:cNvSpPr>
          <p:nvPr>
            <p:ph idx="1"/>
          </p:nvPr>
        </p:nvSpPr>
        <p:spPr>
          <a:xfrm>
            <a:off x="677333" y="1803043"/>
            <a:ext cx="8917427" cy="4238320"/>
          </a:xfrm>
        </p:spPr>
        <p:txBody>
          <a:bodyPr>
            <a:normAutofit/>
          </a:bodyPr>
          <a:lstStyle/>
          <a:p>
            <a:r>
              <a:rPr lang="es-ES" sz="2000" b="1" dirty="0" smtClean="0"/>
              <a:t>Interioridad: </a:t>
            </a:r>
            <a:r>
              <a:rPr lang="es-ES" sz="2000" dirty="0" smtClean="0"/>
              <a:t>Es </a:t>
            </a:r>
            <a:r>
              <a:rPr lang="es-ES" sz="2000" dirty="0"/>
              <a:t>un lugar más allá de las apariencias, íntimo, y que para los creyentes, es dónde acontece el encuentro con el creador. </a:t>
            </a:r>
            <a:r>
              <a:rPr lang="es-ES" sz="2000" dirty="0" smtClean="0"/>
              <a:t>Es </a:t>
            </a:r>
            <a:r>
              <a:rPr lang="es-ES" sz="2000" dirty="0"/>
              <a:t>la dimensión que otorga sentido y carga de contenido nuestra dimensión </a:t>
            </a:r>
            <a:r>
              <a:rPr lang="es-ES" sz="2000" dirty="0" smtClean="0"/>
              <a:t>exterior; </a:t>
            </a:r>
            <a:r>
              <a:rPr lang="es-ES" sz="2000" dirty="0"/>
              <a:t>las raíces de nuestros comportamientos y opciones.</a:t>
            </a:r>
            <a:r>
              <a:rPr lang="es-ES" sz="2000" dirty="0" smtClean="0"/>
              <a:t> </a:t>
            </a:r>
          </a:p>
          <a:p>
            <a:r>
              <a:rPr lang="es-ES" sz="2000" dirty="0" smtClean="0"/>
              <a:t>Es ese mundo interior, un todo </a:t>
            </a:r>
            <a:r>
              <a:rPr lang="es-ES" sz="2000" dirty="0"/>
              <a:t>complejo y </a:t>
            </a:r>
            <a:r>
              <a:rPr lang="es-ES" sz="2000" dirty="0" smtClean="0"/>
              <a:t>vivo: nuestra </a:t>
            </a:r>
            <a:r>
              <a:rPr lang="es-ES" sz="2000" dirty="0"/>
              <a:t>autoconciencia, emociones, anhelos, miedos, dudas, escalas de </a:t>
            </a:r>
            <a:r>
              <a:rPr lang="es-ES" sz="2000" dirty="0" smtClean="0"/>
              <a:t>valores. </a:t>
            </a:r>
            <a:endParaRPr lang="es-ES" sz="2000" dirty="0"/>
          </a:p>
          <a:p>
            <a:r>
              <a:rPr lang="es-ES" sz="2000" dirty="0"/>
              <a:t>Es un ámbito de </a:t>
            </a:r>
            <a:r>
              <a:rPr lang="es-ES" sz="3600" b="1" dirty="0"/>
              <a:t>crecimiento </a:t>
            </a:r>
            <a:r>
              <a:rPr lang="es-ES" sz="3600" b="1" dirty="0" smtClean="0"/>
              <a:t>personal</a:t>
            </a:r>
            <a:r>
              <a:rPr lang="es-ES" sz="2000" dirty="0" smtClean="0"/>
              <a:t>: si </a:t>
            </a:r>
            <a:r>
              <a:rPr lang="es-ES" sz="2000" dirty="0"/>
              <a:t>optamos por vivir desde lo mejor de nosotros podremos desarrollar todas las potencialidad.</a:t>
            </a:r>
            <a:endParaRPr lang="es-ES" dirty="0"/>
          </a:p>
        </p:txBody>
      </p:sp>
    </p:spTree>
    <p:extLst>
      <p:ext uri="{BB962C8B-B14F-4D97-AF65-F5344CB8AC3E}">
        <p14:creationId xmlns:p14="http://schemas.microsoft.com/office/powerpoint/2010/main" val="32258442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Pistas de sabiduría del crecimiento </a:t>
            </a:r>
            <a:r>
              <a:rPr lang="es-ES" b="1" dirty="0" smtClean="0"/>
              <a:t>personal. A la luz del Éxodo</a:t>
            </a:r>
            <a:endParaRPr lang="es-ES" dirty="0"/>
          </a:p>
        </p:txBody>
      </p:sp>
      <p:sp>
        <p:nvSpPr>
          <p:cNvPr id="3" name="Marcador de contenido 2"/>
          <p:cNvSpPr>
            <a:spLocks noGrp="1"/>
          </p:cNvSpPr>
          <p:nvPr>
            <p:ph idx="1"/>
          </p:nvPr>
        </p:nvSpPr>
        <p:spPr>
          <a:xfrm>
            <a:off x="677333" y="2160589"/>
            <a:ext cx="8891669" cy="3880773"/>
          </a:xfrm>
        </p:spPr>
        <p:txBody>
          <a:bodyPr>
            <a:normAutofit/>
          </a:bodyPr>
          <a:lstStyle/>
          <a:p>
            <a:pPr marL="514350" indent="-514350">
              <a:buFont typeface="+mj-lt"/>
              <a:buAutoNum type="arabicPeriod"/>
            </a:pPr>
            <a:r>
              <a:rPr lang="es-ES" sz="2000" b="1" dirty="0" smtClean="0"/>
              <a:t>Es </a:t>
            </a:r>
            <a:r>
              <a:rPr lang="es-ES" sz="2000" b="1" dirty="0"/>
              <a:t>necesario desear </a:t>
            </a:r>
            <a:r>
              <a:rPr lang="es-ES" sz="2000" b="1" dirty="0" smtClean="0"/>
              <a:t>crecer para procesos </a:t>
            </a:r>
            <a:r>
              <a:rPr lang="es-ES" sz="2000" b="1" dirty="0"/>
              <a:t>de crecimiento personal, </a:t>
            </a:r>
            <a:endParaRPr lang="es-ES" sz="2000" dirty="0"/>
          </a:p>
          <a:p>
            <a:pPr marL="514350" indent="-514350">
              <a:buFont typeface="+mj-lt"/>
              <a:buAutoNum type="arabicPeriod"/>
            </a:pPr>
            <a:r>
              <a:rPr lang="es-ES" sz="2000" b="1" dirty="0" smtClean="0"/>
              <a:t>Escuchar </a:t>
            </a:r>
            <a:r>
              <a:rPr lang="es-ES" sz="2000" b="1" dirty="0"/>
              <a:t>los anhelos más hondos implica actuar, poner los medios para ir alcanzando el cumplimiento de los mismos.</a:t>
            </a:r>
            <a:endParaRPr lang="es-ES" sz="2000" dirty="0"/>
          </a:p>
          <a:p>
            <a:pPr marL="514350" indent="-514350">
              <a:buFont typeface="+mj-lt"/>
              <a:buAutoNum type="arabicPeriod"/>
            </a:pPr>
            <a:r>
              <a:rPr lang="es-ES" sz="2000" b="1" dirty="0" smtClean="0"/>
              <a:t>Todos </a:t>
            </a:r>
            <a:r>
              <a:rPr lang="es-ES" sz="2000" b="1" dirty="0"/>
              <a:t>necesitamos personas que nos ayuden, </a:t>
            </a:r>
            <a:r>
              <a:rPr lang="es-ES" sz="2000" b="1" dirty="0" smtClean="0"/>
              <a:t>nos </a:t>
            </a:r>
            <a:r>
              <a:rPr lang="es-ES" sz="2000" b="1" dirty="0"/>
              <a:t>acompañen en el proceso de crecimiento personal.</a:t>
            </a:r>
            <a:endParaRPr lang="es-ES" sz="2000" dirty="0"/>
          </a:p>
          <a:p>
            <a:pPr marL="514350" indent="-514350">
              <a:buFont typeface="+mj-lt"/>
              <a:buAutoNum type="arabicPeriod"/>
            </a:pPr>
            <a:r>
              <a:rPr lang="es-ES" sz="2000" b="1" dirty="0" smtClean="0"/>
              <a:t>Sólo </a:t>
            </a:r>
            <a:r>
              <a:rPr lang="es-ES" sz="2000" b="1" dirty="0"/>
              <a:t>quien ha sido liberado puede liberar. </a:t>
            </a:r>
            <a:endParaRPr lang="es-ES" sz="2000" dirty="0"/>
          </a:p>
          <a:p>
            <a:pPr marL="514350" indent="-514350">
              <a:buFont typeface="+mj-lt"/>
              <a:buAutoNum type="arabicPeriod"/>
            </a:pPr>
            <a:r>
              <a:rPr lang="es-ES" sz="2000" b="1" dirty="0" smtClean="0"/>
              <a:t>Saber </a:t>
            </a:r>
            <a:r>
              <a:rPr lang="es-ES" sz="2000" b="1" dirty="0"/>
              <a:t>hacia dónde se va, cuál es el horizonte del camino a afrontar el paso por el desierto. </a:t>
            </a:r>
            <a:endParaRPr lang="es-ES" sz="2000" b="1" dirty="0" smtClean="0"/>
          </a:p>
          <a:p>
            <a:pPr marL="514350" indent="-514350">
              <a:buFont typeface="+mj-lt"/>
              <a:buAutoNum type="arabicPeriod"/>
            </a:pPr>
            <a:r>
              <a:rPr lang="es-ES" sz="2000" b="1" dirty="0" smtClean="0"/>
              <a:t>No </a:t>
            </a:r>
            <a:r>
              <a:rPr lang="es-ES" sz="2000" b="1" dirty="0"/>
              <a:t>hace falta </a:t>
            </a:r>
            <a:r>
              <a:rPr lang="es-ES" sz="2000" b="1" dirty="0" smtClean="0"/>
              <a:t>claridad total </a:t>
            </a:r>
            <a:r>
              <a:rPr lang="es-ES" sz="2000" b="1" dirty="0"/>
              <a:t>para emprender procesos de crecimiento personal. Basta con desearlo de todo </a:t>
            </a:r>
            <a:r>
              <a:rPr lang="es-ES" sz="2000" b="1" dirty="0" smtClean="0"/>
              <a:t>corazón</a:t>
            </a:r>
            <a:r>
              <a:rPr lang="es-ES" sz="2000" b="1" dirty="0"/>
              <a:t>.</a:t>
            </a:r>
            <a:endParaRPr lang="es-ES" sz="2000" dirty="0"/>
          </a:p>
          <a:p>
            <a:endParaRPr lang="es-ES" dirty="0"/>
          </a:p>
        </p:txBody>
      </p:sp>
    </p:spTree>
    <p:extLst>
      <p:ext uri="{BB962C8B-B14F-4D97-AF65-F5344CB8AC3E}">
        <p14:creationId xmlns:p14="http://schemas.microsoft.com/office/powerpoint/2010/main" val="3449951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Pistas de sabiduría del crecimiento </a:t>
            </a:r>
            <a:r>
              <a:rPr lang="es-ES" b="1" dirty="0" smtClean="0"/>
              <a:t>personal. A la luz del Éxodo</a:t>
            </a:r>
            <a:endParaRPr lang="es-ES" dirty="0"/>
          </a:p>
        </p:txBody>
      </p:sp>
      <p:sp>
        <p:nvSpPr>
          <p:cNvPr id="3" name="Marcador de contenido 2"/>
          <p:cNvSpPr>
            <a:spLocks noGrp="1"/>
          </p:cNvSpPr>
          <p:nvPr>
            <p:ph idx="1"/>
          </p:nvPr>
        </p:nvSpPr>
        <p:spPr>
          <a:xfrm>
            <a:off x="677334" y="2160589"/>
            <a:ext cx="8596668" cy="4227332"/>
          </a:xfrm>
        </p:spPr>
        <p:txBody>
          <a:bodyPr>
            <a:normAutofit/>
          </a:bodyPr>
          <a:lstStyle/>
          <a:p>
            <a:pPr marL="514350" indent="-514350">
              <a:buFont typeface="+mj-lt"/>
              <a:buAutoNum type="arabicPeriod"/>
            </a:pPr>
            <a:r>
              <a:rPr lang="es-ES" sz="2000" b="1" dirty="0" smtClean="0"/>
              <a:t>Ajos y cebollas: la gran tentación de seguridad a cualquier precio.</a:t>
            </a:r>
          </a:p>
          <a:p>
            <a:pPr marL="514350" indent="-514350">
              <a:buFont typeface="+mj-lt"/>
              <a:buAutoNum type="arabicPeriod"/>
            </a:pPr>
            <a:r>
              <a:rPr lang="es-ES" sz="2000" b="1" dirty="0" smtClean="0"/>
              <a:t>Es necesario que nos pasen cosas, que la vida nos afecte, para poder construir nuestra identidad. En la vida, cargada de acontecimientos, me conozco y te conozco.</a:t>
            </a:r>
          </a:p>
          <a:p>
            <a:pPr marL="514350" indent="-514350">
              <a:buFont typeface="+mj-lt"/>
              <a:buAutoNum type="arabicPeriod"/>
            </a:pPr>
            <a:r>
              <a:rPr lang="es-ES" sz="2000" b="1" dirty="0" smtClean="0"/>
              <a:t>Nada se improvisa. Dar a luz lo que uno ES: una larga gestación. </a:t>
            </a:r>
          </a:p>
          <a:p>
            <a:pPr marL="514350" indent="-514350">
              <a:buFont typeface="+mj-lt"/>
              <a:buAutoNum type="arabicPeriod"/>
            </a:pPr>
            <a:r>
              <a:rPr lang="es-ES" sz="2000" b="1" dirty="0" smtClean="0"/>
              <a:t>Hay lugares interiores en los que hemos de adentrarnos solos. Un buen acompañante sabe cuándo desaparecer.</a:t>
            </a:r>
          </a:p>
          <a:p>
            <a:pPr marL="514350" indent="-514350">
              <a:buFont typeface="+mj-lt"/>
              <a:buAutoNum type="arabicPeriod"/>
            </a:pPr>
            <a:r>
              <a:rPr lang="es-ES" sz="2000" b="1" dirty="0" smtClean="0"/>
              <a:t>No cerrarse a nadie, no engancharse a nadie, sanea nuestro mundo de relaciones y nos ofrece posibilidades nuevas.</a:t>
            </a:r>
          </a:p>
          <a:p>
            <a:pPr marL="514350" indent="-514350">
              <a:buFont typeface="+mj-lt"/>
              <a:buAutoNum type="arabicPeriod"/>
            </a:pPr>
            <a:r>
              <a:rPr lang="es-ES" sz="2000" b="1" dirty="0" smtClean="0"/>
              <a:t>Llegar a vivir desde el centro de uno mismo supone luchar contra los “pueblos enemigos” que hay dentro de nosotros. </a:t>
            </a:r>
          </a:p>
          <a:p>
            <a:endParaRPr lang="es-ES" dirty="0"/>
          </a:p>
        </p:txBody>
      </p:sp>
    </p:spTree>
    <p:extLst>
      <p:ext uri="{BB962C8B-B14F-4D97-AF65-F5344CB8AC3E}">
        <p14:creationId xmlns:p14="http://schemas.microsoft.com/office/powerpoint/2010/main" val="14613319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Cuatro dimensiones</a:t>
            </a:r>
            <a:r>
              <a:rPr lang="es-ES" b="1" dirty="0"/>
              <a:t> </a:t>
            </a:r>
            <a:endParaRPr lang="es-ES" dirty="0"/>
          </a:p>
        </p:txBody>
      </p:sp>
      <p:sp>
        <p:nvSpPr>
          <p:cNvPr id="3" name="Marcador de contenido 2"/>
          <p:cNvSpPr>
            <a:spLocks noGrp="1"/>
          </p:cNvSpPr>
          <p:nvPr>
            <p:ph idx="1"/>
          </p:nvPr>
        </p:nvSpPr>
        <p:spPr/>
        <p:txBody>
          <a:bodyPr>
            <a:normAutofit/>
          </a:bodyPr>
          <a:lstStyle/>
          <a:p>
            <a:r>
              <a:rPr lang="es-ES" sz="2400" b="1" dirty="0" smtClean="0"/>
              <a:t>CORPORAL </a:t>
            </a:r>
            <a:endParaRPr lang="es-ES" sz="2400" dirty="0" smtClean="0"/>
          </a:p>
          <a:p>
            <a:pPr lvl="0"/>
            <a:r>
              <a:rPr lang="es-ES" sz="2400" b="1" dirty="0" smtClean="0"/>
              <a:t>PSICOLÓGICA:</a:t>
            </a:r>
            <a:r>
              <a:rPr lang="es-ES" sz="2400" dirty="0" smtClean="0"/>
              <a:t> </a:t>
            </a:r>
          </a:p>
          <a:p>
            <a:pPr lvl="0"/>
            <a:r>
              <a:rPr lang="es-ES" sz="2400" b="1" dirty="0" smtClean="0"/>
              <a:t>TRASCENDENTE/TRASCENDENTE:</a:t>
            </a:r>
            <a:r>
              <a:rPr lang="es-ES" sz="2400" dirty="0" smtClean="0"/>
              <a:t> </a:t>
            </a:r>
            <a:r>
              <a:rPr lang="es-ES" sz="2000" dirty="0"/>
              <a:t>Ubicada entre lo psicológico y </a:t>
            </a:r>
            <a:r>
              <a:rPr lang="es-ES" sz="2000" dirty="0" err="1" smtClean="0"/>
              <a:t>Debir</a:t>
            </a:r>
            <a:r>
              <a:rPr lang="es-ES" sz="2000" dirty="0" smtClean="0"/>
              <a:t>. Donde </a:t>
            </a:r>
            <a:r>
              <a:rPr lang="es-ES" sz="2000" dirty="0"/>
              <a:t>se dan experiencias que nos </a:t>
            </a:r>
            <a:r>
              <a:rPr lang="es-ES" sz="2000" dirty="0" smtClean="0"/>
              <a:t>trascienden; </a:t>
            </a:r>
            <a:r>
              <a:rPr lang="es-ES" sz="2000" dirty="0"/>
              <a:t>el enamoramiento, la pérdida de un ser querido, la enfermedad, nos ponen en contacto con zonas interiores de mayor hondura. </a:t>
            </a:r>
            <a:endParaRPr lang="es-ES" sz="2000" dirty="0" smtClean="0"/>
          </a:p>
          <a:p>
            <a:r>
              <a:rPr lang="es-ES" sz="2400" b="1" dirty="0" smtClean="0"/>
              <a:t>DEBIR:</a:t>
            </a:r>
            <a:r>
              <a:rPr lang="es-ES" sz="2400" dirty="0" smtClean="0"/>
              <a:t> </a:t>
            </a:r>
            <a:r>
              <a:rPr lang="es-ES" sz="2400" dirty="0"/>
              <a:t>Es el “centro del centro” “el corazón del </a:t>
            </a:r>
            <a:r>
              <a:rPr lang="es-ES" sz="2400" dirty="0" smtClean="0"/>
              <a:t>corazón: </a:t>
            </a:r>
            <a:endParaRPr lang="es-ES" sz="2400" dirty="0"/>
          </a:p>
        </p:txBody>
      </p:sp>
    </p:spTree>
    <p:extLst>
      <p:ext uri="{BB962C8B-B14F-4D97-AF65-F5344CB8AC3E}">
        <p14:creationId xmlns:p14="http://schemas.microsoft.com/office/powerpoint/2010/main" val="33033158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Pedagogía de Umbral</a:t>
            </a:r>
            <a:endParaRPr lang="es-ES" dirty="0"/>
          </a:p>
        </p:txBody>
      </p:sp>
      <p:sp>
        <p:nvSpPr>
          <p:cNvPr id="3" name="Marcador de contenido 2"/>
          <p:cNvSpPr>
            <a:spLocks noGrp="1"/>
          </p:cNvSpPr>
          <p:nvPr>
            <p:ph idx="1"/>
          </p:nvPr>
        </p:nvSpPr>
        <p:spPr>
          <a:xfrm>
            <a:off x="677334" y="1748466"/>
            <a:ext cx="8596668" cy="3880773"/>
          </a:xfrm>
        </p:spPr>
        <p:txBody>
          <a:bodyPr/>
          <a:lstStyle/>
          <a:p>
            <a:r>
              <a:rPr lang="es-VE" sz="2000" dirty="0"/>
              <a:t>El objetivo de la educación de la interioridad será:</a:t>
            </a:r>
            <a:endParaRPr lang="es-ES" sz="2000" dirty="0"/>
          </a:p>
          <a:p>
            <a:pPr lvl="1"/>
            <a:r>
              <a:rPr lang="es-ES" sz="1800" dirty="0"/>
              <a:t>La unificación de las diversas dimensiones de la persona.</a:t>
            </a:r>
          </a:p>
          <a:p>
            <a:pPr lvl="1"/>
            <a:r>
              <a:rPr lang="es-ES" sz="1800" dirty="0"/>
              <a:t>La construcción de la </a:t>
            </a:r>
            <a:r>
              <a:rPr lang="es-ES" sz="1800" b="1" dirty="0"/>
              <a:t>unidad con los demás, con la naturaleza y el </a:t>
            </a:r>
            <a:r>
              <a:rPr lang="es-ES" sz="1800" b="1" dirty="0" smtClean="0"/>
              <a:t>absoluto</a:t>
            </a:r>
            <a:r>
              <a:rPr lang="es-ES" sz="1800" dirty="0" smtClean="0"/>
              <a:t>.</a:t>
            </a:r>
          </a:p>
          <a:p>
            <a:r>
              <a:rPr lang="es-ES" sz="2000" dirty="0"/>
              <a:t>E</a:t>
            </a:r>
            <a:r>
              <a:rPr lang="es-ES" sz="2000" dirty="0" smtClean="0"/>
              <a:t>l </a:t>
            </a:r>
            <a:r>
              <a:rPr lang="es-ES" sz="2000" dirty="0"/>
              <a:t>adentramiento en el </a:t>
            </a:r>
            <a:r>
              <a:rPr lang="es-ES" sz="2000" dirty="0" err="1"/>
              <a:t>Debir</a:t>
            </a:r>
            <a:r>
              <a:rPr lang="es-ES" sz="2000" dirty="0"/>
              <a:t> no es algo que podamos por nuestras fuerzas o que otro pueda hacer por nosotros</a:t>
            </a:r>
            <a:r>
              <a:rPr lang="es-ES" sz="2000" dirty="0" smtClean="0"/>
              <a:t>. Es gracia – invitación. </a:t>
            </a:r>
          </a:p>
          <a:p>
            <a:r>
              <a:rPr lang="es-ES" sz="2000" dirty="0" smtClean="0"/>
              <a:t>La </a:t>
            </a:r>
            <a:r>
              <a:rPr lang="es-ES" sz="2000" dirty="0"/>
              <a:t>educación de la interioridad se ocupa del proceso que nos conduzca por las tres primeras dimensiones (corporal – </a:t>
            </a:r>
            <a:r>
              <a:rPr lang="es-ES" sz="2000" dirty="0" err="1"/>
              <a:t>psico</a:t>
            </a:r>
            <a:r>
              <a:rPr lang="es-ES" sz="2000" dirty="0"/>
              <a:t> – trascendente</a:t>
            </a:r>
            <a:r>
              <a:rPr lang="es-ES" sz="2000" dirty="0" smtClean="0"/>
              <a:t>)</a:t>
            </a:r>
            <a:endParaRPr lang="es-ES" sz="2000" dirty="0"/>
          </a:p>
        </p:txBody>
      </p:sp>
    </p:spTree>
    <p:extLst>
      <p:ext uri="{BB962C8B-B14F-4D97-AF65-F5344CB8AC3E}">
        <p14:creationId xmlns:p14="http://schemas.microsoft.com/office/powerpoint/2010/main" val="275473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VE" b="1" dirty="0"/>
              <a:t>Mundo interior y experiencia espiritual </a:t>
            </a:r>
            <a:endParaRPr lang="es-ES" dirty="0"/>
          </a:p>
        </p:txBody>
      </p:sp>
      <p:sp>
        <p:nvSpPr>
          <p:cNvPr id="3" name="Marcador de contenido 2"/>
          <p:cNvSpPr>
            <a:spLocks noGrp="1"/>
          </p:cNvSpPr>
          <p:nvPr>
            <p:ph idx="1"/>
          </p:nvPr>
        </p:nvSpPr>
        <p:spPr/>
        <p:txBody>
          <a:bodyPr/>
          <a:lstStyle/>
          <a:p>
            <a:r>
              <a:rPr lang="es-ES" sz="2400" dirty="0" smtClean="0"/>
              <a:t>Cultivar </a:t>
            </a:r>
            <a:r>
              <a:rPr lang="es-ES" sz="2400" dirty="0"/>
              <a:t>la interioridad en la escuela desde la perspectiva cristiana es crear unas condiciones óptimas que permitan al </a:t>
            </a:r>
            <a:r>
              <a:rPr lang="es-ES" sz="2400" dirty="0" smtClean="0"/>
              <a:t>alumno:</a:t>
            </a:r>
          </a:p>
          <a:p>
            <a:pPr lvl="1"/>
            <a:r>
              <a:rPr lang="es-ES" sz="2000" dirty="0" smtClean="0"/>
              <a:t>reconocerse </a:t>
            </a:r>
            <a:r>
              <a:rPr lang="es-ES" sz="2000" dirty="0"/>
              <a:t>como valioso y auténtico, </a:t>
            </a:r>
            <a:endParaRPr lang="es-ES" sz="2000" dirty="0" smtClean="0"/>
          </a:p>
          <a:p>
            <a:pPr lvl="1"/>
            <a:r>
              <a:rPr lang="es-ES" sz="2000" dirty="0" smtClean="0"/>
              <a:t>encontrar </a:t>
            </a:r>
            <a:r>
              <a:rPr lang="es-ES" sz="2000" dirty="0"/>
              <a:t>un sentido a su vida </a:t>
            </a:r>
            <a:endParaRPr lang="es-ES" sz="2000" dirty="0" smtClean="0"/>
          </a:p>
          <a:p>
            <a:pPr lvl="1"/>
            <a:r>
              <a:rPr lang="es-ES" sz="2000" dirty="0" smtClean="0"/>
              <a:t>y </a:t>
            </a:r>
            <a:r>
              <a:rPr lang="es-ES" sz="2000" dirty="0"/>
              <a:t>un proyecto vital desde el cual desarrollarse y encontrarse con la </a:t>
            </a:r>
            <a:r>
              <a:rPr lang="es-ES" sz="2000" dirty="0" smtClean="0"/>
              <a:t>humanidad.</a:t>
            </a:r>
          </a:p>
          <a:p>
            <a:pPr lvl="1"/>
            <a:r>
              <a:rPr lang="es-ES" sz="2000" dirty="0" smtClean="0"/>
              <a:t>Descubran </a:t>
            </a:r>
            <a:r>
              <a:rPr lang="es-ES" sz="2000" dirty="0"/>
              <a:t>dentro de sí </a:t>
            </a:r>
            <a:r>
              <a:rPr lang="es-ES" sz="2000" dirty="0" smtClean="0"/>
              <a:t>la </a:t>
            </a:r>
            <a:r>
              <a:rPr lang="es-ES" sz="2000" dirty="0"/>
              <a:t>presencia de Dios en su vida y el rostro de Jesús en cada ser humano</a:t>
            </a:r>
            <a:r>
              <a:rPr lang="es-ES" sz="2000" dirty="0" smtClean="0"/>
              <a:t>.</a:t>
            </a:r>
          </a:p>
          <a:p>
            <a:endParaRPr lang="es-ES" dirty="0"/>
          </a:p>
        </p:txBody>
      </p:sp>
    </p:spTree>
    <p:extLst>
      <p:ext uri="{BB962C8B-B14F-4D97-AF65-F5344CB8AC3E}">
        <p14:creationId xmlns:p14="http://schemas.microsoft.com/office/powerpoint/2010/main" val="264144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Motivación</a:t>
            </a:r>
            <a:endParaRPr lang="es-ES" dirty="0"/>
          </a:p>
        </p:txBody>
      </p:sp>
      <p:sp>
        <p:nvSpPr>
          <p:cNvPr id="3" name="Marcador de contenido 2"/>
          <p:cNvSpPr>
            <a:spLocks noGrp="1"/>
          </p:cNvSpPr>
          <p:nvPr>
            <p:ph idx="1"/>
          </p:nvPr>
        </p:nvSpPr>
        <p:spPr>
          <a:xfrm>
            <a:off x="677334" y="1777285"/>
            <a:ext cx="8596668" cy="4264077"/>
          </a:xfrm>
        </p:spPr>
        <p:txBody>
          <a:bodyPr>
            <a:noAutofit/>
          </a:bodyPr>
          <a:lstStyle/>
          <a:p>
            <a:r>
              <a:rPr lang="es-ES" sz="2000" dirty="0" smtClean="0"/>
              <a:t>Insatisfacción en propuestas pastorales – Sequedad y aburrimiento.</a:t>
            </a:r>
          </a:p>
          <a:p>
            <a:r>
              <a:rPr lang="es-ES" sz="2000" i="1" dirty="0" smtClean="0"/>
              <a:t>Búsqueda </a:t>
            </a:r>
            <a:r>
              <a:rPr lang="es-ES" sz="2000" i="1" dirty="0" smtClean="0"/>
              <a:t>de caminos…</a:t>
            </a:r>
          </a:p>
          <a:p>
            <a:r>
              <a:rPr lang="es-ES" sz="2000" i="1" dirty="0" smtClean="0"/>
              <a:t>que conduzcan </a:t>
            </a:r>
            <a:r>
              <a:rPr lang="es-ES" sz="2000" i="1" dirty="0"/>
              <a:t>a una vida psicológica y espiritual de </a:t>
            </a:r>
            <a:r>
              <a:rPr lang="es-ES" sz="2000" i="1" dirty="0" smtClean="0"/>
              <a:t>calidad</a:t>
            </a:r>
            <a:r>
              <a:rPr lang="es-ES" sz="2000" i="1" dirty="0"/>
              <a:t>.</a:t>
            </a:r>
            <a:endParaRPr lang="es-ES" sz="2000" i="1" dirty="0" smtClean="0"/>
          </a:p>
          <a:p>
            <a:r>
              <a:rPr lang="es-ES" sz="2000" dirty="0" smtClean="0"/>
              <a:t>Que desarrollar la mística; integrar calidad de vida, </a:t>
            </a:r>
            <a:r>
              <a:rPr lang="es-ES" sz="2000" dirty="0" err="1" smtClean="0"/>
              <a:t>psicoógica</a:t>
            </a:r>
            <a:r>
              <a:rPr lang="es-ES" sz="2000" dirty="0" smtClean="0"/>
              <a:t> y espiritual.</a:t>
            </a:r>
          </a:p>
          <a:p>
            <a:r>
              <a:rPr lang="es-ES" sz="2000" dirty="0"/>
              <a:t>Ambas parten de una experiencia, de encontrarse con una necesidad, una demanda, de ver personas que andan como ovejas sin pastor. Y ellas han encontrado un tesoro, que les ha enamorado y quieren poner al servicio de todos. Búsqueda de caminos para una vida psicológica y espiritual de calidad. Contribuir con la misión de Jesús de que todos tengamos vida en abundancia. Hacia allí se enrumba el tratamiento que le daremos a la interioridad</a:t>
            </a:r>
            <a:r>
              <a:rPr lang="es-ES" sz="2000" dirty="0" smtClean="0"/>
              <a:t>.</a:t>
            </a:r>
            <a:endParaRPr lang="es-ES" sz="2000" dirty="0"/>
          </a:p>
        </p:txBody>
      </p:sp>
    </p:spTree>
    <p:extLst>
      <p:ext uri="{BB962C8B-B14F-4D97-AF65-F5344CB8AC3E}">
        <p14:creationId xmlns:p14="http://schemas.microsoft.com/office/powerpoint/2010/main" val="4955886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Jesús Paradigma de </a:t>
            </a:r>
            <a:r>
              <a:rPr lang="es-ES" dirty="0" smtClean="0"/>
              <a:t>Humanidad</a:t>
            </a:r>
            <a:endParaRPr lang="es-ES" dirty="0"/>
          </a:p>
        </p:txBody>
      </p:sp>
      <p:sp>
        <p:nvSpPr>
          <p:cNvPr id="3" name="Marcador de contenido 2"/>
          <p:cNvSpPr>
            <a:spLocks noGrp="1"/>
          </p:cNvSpPr>
          <p:nvPr>
            <p:ph idx="1"/>
          </p:nvPr>
        </p:nvSpPr>
        <p:spPr>
          <a:xfrm>
            <a:off x="838200" y="1403797"/>
            <a:ext cx="8898228" cy="4773166"/>
          </a:xfrm>
        </p:spPr>
        <p:txBody>
          <a:bodyPr>
            <a:normAutofit lnSpcReduction="10000"/>
          </a:bodyPr>
          <a:lstStyle/>
          <a:p>
            <a:pPr lvl="0"/>
            <a:r>
              <a:rPr lang="es-ES_tradnl" b="1" dirty="0"/>
              <a:t>Jesús es plenamente </a:t>
            </a:r>
            <a:r>
              <a:rPr lang="es-ES_tradnl" b="1" dirty="0" smtClean="0"/>
              <a:t>corporal. </a:t>
            </a:r>
            <a:r>
              <a:rPr lang="es-ES_tradnl" dirty="0" smtClean="0"/>
              <a:t>Sana relación con su cuerpo. Lo </a:t>
            </a:r>
            <a:r>
              <a:rPr lang="es-ES_tradnl" dirty="0"/>
              <a:t>físico es cauce de su interior y su interior se enriquece con lo que su cuerpo </a:t>
            </a:r>
            <a:r>
              <a:rPr lang="es-ES_tradnl" dirty="0" smtClean="0"/>
              <a:t>percibe</a:t>
            </a:r>
            <a:r>
              <a:rPr lang="es-ES_tradnl" dirty="0"/>
              <a:t> </a:t>
            </a:r>
            <a:r>
              <a:rPr lang="es-ES_tradnl" dirty="0" smtClean="0"/>
              <a:t>y vive.</a:t>
            </a:r>
            <a:endParaRPr lang="es-ES" dirty="0"/>
          </a:p>
          <a:p>
            <a:pPr lvl="0"/>
            <a:r>
              <a:rPr lang="es-ES_tradnl" dirty="0"/>
              <a:t>Su dimensión psicológica, su </a:t>
            </a:r>
            <a:r>
              <a:rPr lang="es-ES_tradnl" dirty="0" smtClean="0"/>
              <a:t>racionamiento, </a:t>
            </a:r>
            <a:r>
              <a:rPr lang="es-ES_tradnl" dirty="0"/>
              <a:t>su </a:t>
            </a:r>
            <a:r>
              <a:rPr lang="es-ES_tradnl" dirty="0" smtClean="0"/>
              <a:t>pensamiento, y </a:t>
            </a:r>
            <a:r>
              <a:rPr lang="es-ES_tradnl" b="1" dirty="0"/>
              <a:t>emociones están al servicio de todo su ser, </a:t>
            </a:r>
            <a:r>
              <a:rPr lang="es-ES_tradnl" b="1" dirty="0" smtClean="0"/>
              <a:t>integrando. </a:t>
            </a:r>
            <a:r>
              <a:rPr lang="es-ES_tradnl" b="1" dirty="0"/>
              <a:t>Todo se pone al servicio de algo mayor</a:t>
            </a:r>
            <a:r>
              <a:rPr lang="es-ES_tradnl" dirty="0"/>
              <a:t>: su misión, su vocación.</a:t>
            </a:r>
            <a:endParaRPr lang="es-ES" dirty="0"/>
          </a:p>
          <a:p>
            <a:pPr lvl="0"/>
            <a:r>
              <a:rPr lang="es-ES_tradnl" dirty="0"/>
              <a:t>La dimensión </a:t>
            </a:r>
            <a:r>
              <a:rPr lang="es-ES_tradnl" dirty="0" smtClean="0"/>
              <a:t>social: su </a:t>
            </a:r>
            <a:r>
              <a:rPr lang="es-ES_tradnl" dirty="0"/>
              <a:t>forma </a:t>
            </a:r>
            <a:r>
              <a:rPr lang="es-ES_tradnl" dirty="0" smtClean="0"/>
              <a:t>de actuar y ser </a:t>
            </a:r>
            <a:r>
              <a:rPr lang="es-ES_tradnl" dirty="0"/>
              <a:t>con el otro, </a:t>
            </a:r>
            <a:r>
              <a:rPr lang="es-ES_tradnl" dirty="0" smtClean="0"/>
              <a:t>es una </a:t>
            </a:r>
            <a:r>
              <a:rPr lang="es-ES_tradnl" b="1" dirty="0"/>
              <a:t>relación que cura con su contacto, con su estar presente con el prójimo</a:t>
            </a:r>
            <a:r>
              <a:rPr lang="es-ES_tradnl" dirty="0" smtClean="0"/>
              <a:t>. Hace crecer al otro.</a:t>
            </a:r>
            <a:endParaRPr lang="es-ES" dirty="0"/>
          </a:p>
          <a:p>
            <a:pPr lvl="0"/>
            <a:r>
              <a:rPr lang="es-ES_tradnl" dirty="0"/>
              <a:t>Y su dimensión espiritual se manifiesta como </a:t>
            </a:r>
            <a:r>
              <a:rPr lang="es-ES_tradnl" dirty="0" smtClean="0"/>
              <a:t>un:</a:t>
            </a:r>
          </a:p>
          <a:p>
            <a:pPr lvl="1"/>
            <a:r>
              <a:rPr lang="es-ES_tradnl" sz="2000" dirty="0" smtClean="0"/>
              <a:t>Vivir desde el Espíritu del Padre… </a:t>
            </a:r>
          </a:p>
          <a:p>
            <a:pPr lvl="1"/>
            <a:r>
              <a:rPr lang="es-ES_tradnl" sz="2000" dirty="0" smtClean="0"/>
              <a:t>Cultiva su relación desde la oración, encuentro personal, vinculando vida y fe. </a:t>
            </a:r>
          </a:p>
          <a:p>
            <a:pPr lvl="1"/>
            <a:r>
              <a:rPr lang="es-ES_tradnl" sz="2000" dirty="0" smtClean="0"/>
              <a:t>Su existencia centrada en una gran causa: el reinado de Dios, liberar, dar vida, restaurar, reconciliar.</a:t>
            </a:r>
          </a:p>
          <a:p>
            <a:endParaRPr lang="es-ES" dirty="0"/>
          </a:p>
        </p:txBody>
      </p:sp>
    </p:spTree>
    <p:extLst>
      <p:ext uri="{BB962C8B-B14F-4D97-AF65-F5344CB8AC3E}">
        <p14:creationId xmlns:p14="http://schemas.microsoft.com/office/powerpoint/2010/main" val="3427906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_tradnl" b="1" dirty="0"/>
              <a:t>SOBRE EL EDUCADOR Y LA </a:t>
            </a:r>
            <a:r>
              <a:rPr lang="es-ES_tradnl" b="1" dirty="0" smtClean="0"/>
              <a:t>INTERIORIDAD</a:t>
            </a:r>
            <a:endParaRPr lang="es-ES" dirty="0"/>
          </a:p>
        </p:txBody>
      </p:sp>
      <p:sp>
        <p:nvSpPr>
          <p:cNvPr id="6" name="Marcador de contenido 5"/>
          <p:cNvSpPr>
            <a:spLocks noGrp="1"/>
          </p:cNvSpPr>
          <p:nvPr>
            <p:ph idx="1"/>
          </p:nvPr>
        </p:nvSpPr>
        <p:spPr/>
        <p:txBody>
          <a:bodyPr>
            <a:normAutofit lnSpcReduction="10000"/>
          </a:bodyPr>
          <a:lstStyle/>
          <a:p>
            <a:r>
              <a:rPr lang="es-ES_tradnl" sz="2400" dirty="0" smtClean="0"/>
              <a:t>Más </a:t>
            </a:r>
            <a:r>
              <a:rPr lang="es-ES_tradnl" sz="2400" dirty="0"/>
              <a:t>que técnicas, se requiere actitud vital, experiencia de vida, gusto, valoración y deseo por desarrollar esta dimensión. </a:t>
            </a:r>
            <a:r>
              <a:rPr lang="es-ES_tradnl" sz="2400" dirty="0" smtClean="0"/>
              <a:t>Tener deseos de:</a:t>
            </a:r>
          </a:p>
          <a:p>
            <a:pPr lvl="1"/>
            <a:r>
              <a:rPr lang="es-ES_tradnl" sz="2000" dirty="0" smtClean="0"/>
              <a:t>Querer </a:t>
            </a:r>
            <a:r>
              <a:rPr lang="es-ES_tradnl" sz="2000" dirty="0"/>
              <a:t>ayudar al alumno a despertar su conocimiento interior; </a:t>
            </a:r>
            <a:endParaRPr lang="es-ES_tradnl" sz="2000" dirty="0" smtClean="0"/>
          </a:p>
          <a:p>
            <a:pPr lvl="1"/>
            <a:r>
              <a:rPr lang="es-ES_tradnl" sz="2000" dirty="0"/>
              <a:t>C</a:t>
            </a:r>
            <a:r>
              <a:rPr lang="es-ES_tradnl" sz="2000" dirty="0" smtClean="0"/>
              <a:t>reer </a:t>
            </a:r>
            <a:r>
              <a:rPr lang="es-ES_tradnl" sz="2000" dirty="0"/>
              <a:t>en esa vida interna que está en nuestros muchachos, protegerla de tantas amenazas y arideces, y ayudar a despertarla, caminando junto a ellos, respectando sus ritmos y acompañando su evolución. </a:t>
            </a:r>
            <a:endParaRPr lang="es-ES_tradnl" sz="2000" dirty="0" smtClean="0"/>
          </a:p>
          <a:p>
            <a:pPr lvl="1"/>
            <a:r>
              <a:rPr lang="es-ES_tradnl" sz="2000" dirty="0"/>
              <a:t>P</a:t>
            </a:r>
            <a:r>
              <a:rPr lang="es-ES_tradnl" sz="2000" dirty="0" smtClean="0"/>
              <a:t>otenciar </a:t>
            </a:r>
            <a:r>
              <a:rPr lang="es-ES_tradnl" sz="2000" dirty="0"/>
              <a:t>y ayudar a conectar, despertar y “sacar fuera” ese mundo interno. </a:t>
            </a:r>
            <a:r>
              <a:rPr lang="es-ES_tradnl" sz="2000" dirty="0" smtClean="0"/>
              <a:t>“</a:t>
            </a:r>
            <a:r>
              <a:rPr lang="es-ES_tradnl" sz="2000" i="1" dirty="0" smtClean="0"/>
              <a:t>las </a:t>
            </a:r>
            <a:r>
              <a:rPr lang="es-ES_tradnl" sz="2000" i="1" dirty="0"/>
              <a:t>puertas de las personas se abren desde </a:t>
            </a:r>
            <a:r>
              <a:rPr lang="es-ES_tradnl" sz="2000" i="1" dirty="0" smtClean="0"/>
              <a:t>dentro</a:t>
            </a:r>
            <a:r>
              <a:rPr lang="es-ES_tradnl" sz="2000" dirty="0" smtClean="0"/>
              <a:t>”.</a:t>
            </a:r>
            <a:endParaRPr lang="es-ES" dirty="0"/>
          </a:p>
          <a:p>
            <a:endParaRPr lang="es-ES" dirty="0"/>
          </a:p>
        </p:txBody>
      </p:sp>
    </p:spTree>
    <p:extLst>
      <p:ext uri="{BB962C8B-B14F-4D97-AF65-F5344CB8AC3E}">
        <p14:creationId xmlns:p14="http://schemas.microsoft.com/office/powerpoint/2010/main" val="17751777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Actitudes que han de </a:t>
            </a:r>
            <a:r>
              <a:rPr lang="es-ES" b="1" dirty="0" smtClean="0"/>
              <a:t>cultivarse</a:t>
            </a:r>
            <a:r>
              <a:rPr lang="es-ES" b="1" dirty="0"/>
              <a:t> </a:t>
            </a:r>
            <a:r>
              <a:rPr lang="es-ES" b="1" dirty="0" smtClean="0"/>
              <a:t>en el educador</a:t>
            </a:r>
            <a:endParaRPr lang="es-ES" dirty="0"/>
          </a:p>
        </p:txBody>
      </p:sp>
      <p:sp>
        <p:nvSpPr>
          <p:cNvPr id="3" name="Marcador de contenido 2"/>
          <p:cNvSpPr>
            <a:spLocks noGrp="1"/>
          </p:cNvSpPr>
          <p:nvPr>
            <p:ph idx="1"/>
          </p:nvPr>
        </p:nvSpPr>
        <p:spPr/>
        <p:txBody>
          <a:bodyPr>
            <a:normAutofit fontScale="92500" lnSpcReduction="10000"/>
          </a:bodyPr>
          <a:lstStyle/>
          <a:p>
            <a:pPr lvl="0"/>
            <a:r>
              <a:rPr lang="es-ES_tradnl" dirty="0" smtClean="0"/>
              <a:t>Estar </a:t>
            </a:r>
            <a:r>
              <a:rPr lang="es-ES_tradnl" dirty="0"/>
              <a:t>abierto a las propias vivencias íntimas, reacciones y sentimientos, y de este modo estar preparado para acompañar a los alumnos en sus procesos.</a:t>
            </a:r>
            <a:endParaRPr lang="es-ES" dirty="0"/>
          </a:p>
          <a:p>
            <a:pPr lvl="0"/>
            <a:r>
              <a:rPr lang="es-ES_tradnl" dirty="0"/>
              <a:t>Capacidad de escucha; para detectar las necesidades del grupo y de cada alumno en particular.</a:t>
            </a:r>
            <a:endParaRPr lang="es-ES" dirty="0"/>
          </a:p>
          <a:p>
            <a:pPr lvl="0"/>
            <a:r>
              <a:rPr lang="es-ES_tradnl" dirty="0"/>
              <a:t>Ser capaz de dejarse sorprender: Confiar en sus alumnos, sin desesperarse o decepcionarse de ninguno, pues cada quien tiene su ritmo, y todos tienen ese mundo interior.</a:t>
            </a:r>
            <a:endParaRPr lang="es-ES" dirty="0"/>
          </a:p>
          <a:p>
            <a:pPr lvl="0"/>
            <a:r>
              <a:rPr lang="es-ES_tradnl" dirty="0"/>
              <a:t>Considerar importante lo que favorezca la armonía y la belleza, lo que despierte alegría, admiración, ternura, etc.</a:t>
            </a:r>
            <a:endParaRPr lang="es-ES" dirty="0"/>
          </a:p>
          <a:p>
            <a:pPr lvl="0"/>
            <a:r>
              <a:rPr lang="es-ES_tradnl" dirty="0"/>
              <a:t>Ser uno mismo y aprender a dejarse llevar por las propias intuiciones sobre las cosas.</a:t>
            </a:r>
            <a:endParaRPr lang="es-ES" dirty="0"/>
          </a:p>
          <a:p>
            <a:pPr lvl="0"/>
            <a:r>
              <a:rPr lang="es-ES_tradnl" dirty="0"/>
              <a:t>Realismo y humildad: conocer los propios límites ni querer abordar todo… saber hasta dónde puede llegar.</a:t>
            </a:r>
            <a:endParaRPr lang="es-ES" dirty="0"/>
          </a:p>
          <a:p>
            <a:endParaRPr lang="es-ES" dirty="0"/>
          </a:p>
        </p:txBody>
      </p:sp>
    </p:spTree>
    <p:extLst>
      <p:ext uri="{BB962C8B-B14F-4D97-AF65-F5344CB8AC3E}">
        <p14:creationId xmlns:p14="http://schemas.microsoft.com/office/powerpoint/2010/main" val="6830806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ES" dirty="0" smtClean="0"/>
              <a:t>Muchas Gracias</a:t>
            </a:r>
            <a:endParaRPr lang="es-ES" dirty="0"/>
          </a:p>
        </p:txBody>
      </p:sp>
      <p:sp>
        <p:nvSpPr>
          <p:cNvPr id="5" name="Marcador de texto 4"/>
          <p:cNvSpPr>
            <a:spLocks noGrp="1"/>
          </p:cNvSpPr>
          <p:nvPr>
            <p:ph type="body" idx="1"/>
          </p:nvPr>
        </p:nvSpPr>
        <p:spPr/>
        <p:txBody>
          <a:bodyPr/>
          <a:lstStyle/>
          <a:p>
            <a:endParaRPr lang="es-ES" dirty="0"/>
          </a:p>
        </p:txBody>
      </p:sp>
    </p:spTree>
    <p:extLst>
      <p:ext uri="{BB962C8B-B14F-4D97-AF65-F5344CB8AC3E}">
        <p14:creationId xmlns:p14="http://schemas.microsoft.com/office/powerpoint/2010/main" val="38711133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1038896"/>
          </a:xfrm>
        </p:spPr>
        <p:txBody>
          <a:bodyPr/>
          <a:lstStyle/>
          <a:p>
            <a:r>
              <a:rPr lang="es-ES" dirty="0" smtClean="0"/>
              <a:t>Interioridad y </a:t>
            </a:r>
            <a:r>
              <a:rPr lang="es-ES" dirty="0" smtClean="0">
                <a:hlinkClick r:id="rId2" action="ppaction://hlinksldjump"/>
              </a:rPr>
              <a:t>aprendizaje</a:t>
            </a:r>
            <a:r>
              <a:rPr lang="es-ES" dirty="0" smtClean="0"/>
              <a:t>…</a:t>
            </a:r>
            <a:endParaRPr lang="es-ES" dirty="0"/>
          </a:p>
        </p:txBody>
      </p:sp>
      <p:sp>
        <p:nvSpPr>
          <p:cNvPr id="3" name="Marcador de contenido 2"/>
          <p:cNvSpPr>
            <a:spLocks noGrp="1"/>
          </p:cNvSpPr>
          <p:nvPr>
            <p:ph idx="1"/>
          </p:nvPr>
        </p:nvSpPr>
        <p:spPr>
          <a:xfrm>
            <a:off x="677333" y="1803042"/>
            <a:ext cx="9123489" cy="4700789"/>
          </a:xfrm>
        </p:spPr>
        <p:txBody>
          <a:bodyPr>
            <a:noAutofit/>
          </a:bodyPr>
          <a:lstStyle/>
          <a:p>
            <a:r>
              <a:rPr lang="es-ES" sz="2400" dirty="0"/>
              <a:t>"Sin curiosidad, sin la inclinación a cuestionar, y sin el ejercicio de la imaginación, la introspección y la intuición, la gente joven carecería de la motivación para aprender, y su desarrollo intelectual sería dañado. Privados de la comprensión de uno mismo y, potencialmente de la habilidad para comprender a los otros, puede ser que experimenten dificultades para </a:t>
            </a:r>
            <a:r>
              <a:rPr lang="es-ES" sz="2400" dirty="0" err="1"/>
              <a:t>co</a:t>
            </a:r>
            <a:r>
              <a:rPr lang="es-ES" sz="2400" dirty="0"/>
              <a:t>-existir con sus vecinos y colegas en detrimento de su desarrollo social. Si no fueran capaces de conmoverse con sentimientos de admiración reverente y maravilla ante la belleza del mundo en que </a:t>
            </a:r>
            <a:r>
              <a:rPr lang="es-ES" sz="2400" dirty="0" smtClean="0"/>
              <a:t>vivimos… </a:t>
            </a:r>
            <a:r>
              <a:rPr lang="es-ES" sz="2400" dirty="0"/>
              <a:t>vivirían en un desierto interior espiritual y </a:t>
            </a:r>
            <a:r>
              <a:rPr lang="es-ES" sz="2400" dirty="0" smtClean="0"/>
              <a:t>cultural…”</a:t>
            </a:r>
          </a:p>
          <a:p>
            <a:r>
              <a:rPr lang="es-ES" dirty="0" smtClean="0"/>
              <a:t>Spiritual </a:t>
            </a:r>
            <a:r>
              <a:rPr lang="es-ES" dirty="0"/>
              <a:t>and Moral </a:t>
            </a:r>
            <a:r>
              <a:rPr lang="es-ES" dirty="0" err="1"/>
              <a:t>Development</a:t>
            </a:r>
            <a:r>
              <a:rPr lang="es-ES" dirty="0" smtClean="0"/>
              <a:t>,</a:t>
            </a:r>
            <a:r>
              <a:rPr lang="es-ES" dirty="0"/>
              <a:t> 1993:</a:t>
            </a:r>
            <a:r>
              <a:rPr lang="es-ES" dirty="0" smtClean="0"/>
              <a:t> </a:t>
            </a:r>
            <a:r>
              <a:rPr lang="es-ES" dirty="0"/>
              <a:t>(El Desarrollo Espiritual y Moral</a:t>
            </a:r>
            <a:r>
              <a:rPr lang="es-ES" sz="2400" dirty="0" smtClean="0"/>
              <a:t>) </a:t>
            </a:r>
            <a:r>
              <a:rPr lang="es-ES" dirty="0" smtClean="0"/>
              <a:t>Citado por Carmen </a:t>
            </a:r>
            <a:r>
              <a:rPr lang="es-ES" dirty="0" err="1" smtClean="0"/>
              <a:t>Pellecer</a:t>
            </a:r>
            <a:endParaRPr lang="es-ES" dirty="0"/>
          </a:p>
        </p:txBody>
      </p:sp>
    </p:spTree>
    <p:extLst>
      <p:ext uri="{BB962C8B-B14F-4D97-AF65-F5344CB8AC3E}">
        <p14:creationId xmlns:p14="http://schemas.microsoft.com/office/powerpoint/2010/main" val="23081301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987380"/>
          </a:xfrm>
        </p:spPr>
        <p:txBody>
          <a:bodyPr/>
          <a:lstStyle/>
          <a:p>
            <a:r>
              <a:rPr lang="es-ES" dirty="0" smtClean="0"/>
              <a:t>¿Interioridad y compromiso </a:t>
            </a:r>
            <a:r>
              <a:rPr lang="es-ES" dirty="0" smtClean="0">
                <a:hlinkClick r:id="rId2" action="ppaction://hlinksldjump"/>
              </a:rPr>
              <a:t>social?</a:t>
            </a:r>
            <a:endParaRPr lang="es-ES" dirty="0"/>
          </a:p>
        </p:txBody>
      </p:sp>
      <p:sp>
        <p:nvSpPr>
          <p:cNvPr id="3" name="Marcador de contenido 2"/>
          <p:cNvSpPr>
            <a:spLocks noGrp="1"/>
          </p:cNvSpPr>
          <p:nvPr>
            <p:ph idx="1"/>
          </p:nvPr>
        </p:nvSpPr>
        <p:spPr>
          <a:xfrm>
            <a:off x="677334" y="1790162"/>
            <a:ext cx="8596668" cy="4610637"/>
          </a:xfrm>
        </p:spPr>
        <p:txBody>
          <a:bodyPr>
            <a:normAutofit/>
          </a:bodyPr>
          <a:lstStyle/>
          <a:p>
            <a:r>
              <a:rPr lang="es-ES" dirty="0" smtClean="0"/>
              <a:t>El </a:t>
            </a:r>
            <a:r>
              <a:rPr lang="es-ES" dirty="0"/>
              <a:t>crecimiento personal y el compromiso social como estancos separados, </a:t>
            </a:r>
            <a:r>
              <a:rPr lang="es-ES" dirty="0" smtClean="0"/>
              <a:t>contradictorios</a:t>
            </a:r>
            <a:r>
              <a:rPr lang="es-ES" dirty="0"/>
              <a:t>. Para qué perder el tiempo en tocar lo personal si lo que nos interesa es el compromiso social. </a:t>
            </a:r>
            <a:r>
              <a:rPr lang="es-ES" dirty="0" smtClean="0"/>
              <a:t>Eso es narcisismo</a:t>
            </a:r>
            <a:r>
              <a:rPr lang="es-ES" dirty="0"/>
              <a:t>, </a:t>
            </a:r>
            <a:r>
              <a:rPr lang="es-ES" dirty="0" smtClean="0"/>
              <a:t>que </a:t>
            </a:r>
            <a:r>
              <a:rPr lang="es-ES" dirty="0"/>
              <a:t>lleva a vivirse </a:t>
            </a:r>
            <a:r>
              <a:rPr lang="es-ES" dirty="0" err="1"/>
              <a:t>egocentrada</a:t>
            </a:r>
            <a:r>
              <a:rPr lang="es-ES" dirty="0"/>
              <a:t>, únicamente preocupada por ella misma.</a:t>
            </a:r>
          </a:p>
          <a:p>
            <a:r>
              <a:rPr lang="es-ES" dirty="0"/>
              <a:t>Este riesgo </a:t>
            </a:r>
            <a:r>
              <a:rPr lang="es-ES" dirty="0" smtClean="0"/>
              <a:t>existe. Formación=  refugio</a:t>
            </a:r>
            <a:r>
              <a:rPr lang="es-ES" dirty="0"/>
              <a:t>, </a:t>
            </a:r>
            <a:r>
              <a:rPr lang="es-ES" dirty="0" smtClean="0"/>
              <a:t>“</a:t>
            </a:r>
            <a:r>
              <a:rPr lang="es-ES" dirty="0"/>
              <a:t>calmante” de </a:t>
            </a:r>
            <a:r>
              <a:rPr lang="es-ES" dirty="0" smtClean="0"/>
              <a:t>malestares, pretexto </a:t>
            </a:r>
            <a:r>
              <a:rPr lang="es-ES" dirty="0"/>
              <a:t>para aflojar el compromiso, poner por delante lo individual frente a la misión del equipo o para racionalizar intereses particulares.</a:t>
            </a:r>
          </a:p>
          <a:p>
            <a:r>
              <a:rPr lang="es-ES" dirty="0" smtClean="0"/>
              <a:t>Cree </a:t>
            </a:r>
            <a:r>
              <a:rPr lang="es-ES" dirty="0"/>
              <a:t>que “crecer” significa “estar bien sensiblemente”. Quedarse en la mera sensibilidad. O en el mirarme a mí mismo, en las dinámicas y juegos; en la evasión de lo que toca decidir, hacer y acompañar.</a:t>
            </a:r>
          </a:p>
          <a:p>
            <a:r>
              <a:rPr lang="es-ES" dirty="0" smtClean="0"/>
              <a:t>No olvidar que: llegar </a:t>
            </a:r>
            <a:r>
              <a:rPr lang="es-ES" dirty="0"/>
              <a:t>a ser uno mismo, es decir, vivir en coherencia consigo y con la mayor plenitud posible y, desde ahí, afrontar las dificultades para desplegarse en un eficaz actuar social. Es decir, ser uno mismo, auténtico y coherente, en las diferentes circunstancias que le presente la vida</a:t>
            </a:r>
            <a:r>
              <a:rPr lang="es-ES" dirty="0" smtClean="0"/>
              <a:t>. </a:t>
            </a:r>
            <a:endParaRPr lang="es-ES" dirty="0"/>
          </a:p>
          <a:p>
            <a:endParaRPr lang="es-ES" dirty="0"/>
          </a:p>
        </p:txBody>
      </p:sp>
    </p:spTree>
    <p:extLst>
      <p:ext uri="{BB962C8B-B14F-4D97-AF65-F5344CB8AC3E}">
        <p14:creationId xmlns:p14="http://schemas.microsoft.com/office/powerpoint/2010/main" val="25239804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err="1" smtClean="0">
                <a:hlinkClick r:id="rId2" action="ppaction://hlinksldjump"/>
              </a:rPr>
              <a:t>Mindfulness</a:t>
            </a:r>
            <a:r>
              <a:rPr lang="es-ES" b="1" dirty="0" smtClean="0"/>
              <a:t> – Atención Plena</a:t>
            </a:r>
            <a:endParaRPr lang="es-ES" b="1" dirty="0"/>
          </a:p>
        </p:txBody>
      </p:sp>
      <p:sp>
        <p:nvSpPr>
          <p:cNvPr id="5" name="Marcador de contenido 4"/>
          <p:cNvSpPr>
            <a:spLocks noGrp="1"/>
          </p:cNvSpPr>
          <p:nvPr>
            <p:ph idx="1"/>
          </p:nvPr>
        </p:nvSpPr>
        <p:spPr/>
        <p:txBody>
          <a:bodyPr/>
          <a:lstStyle/>
          <a:p>
            <a:r>
              <a:rPr lang="es-ES" dirty="0" smtClean="0"/>
              <a:t>Se </a:t>
            </a:r>
            <a:r>
              <a:rPr lang="es-ES" dirty="0"/>
              <a:t>busca alcanzar un estado profundo de conciencia en el proceso y para ello se utilizan diversos ejercicios. </a:t>
            </a:r>
            <a:endParaRPr lang="es-ES" dirty="0" smtClean="0"/>
          </a:p>
          <a:p>
            <a:r>
              <a:rPr lang="es-ES" dirty="0" smtClean="0"/>
              <a:t>Buscamos </a:t>
            </a:r>
            <a:r>
              <a:rPr lang="es-ES" dirty="0"/>
              <a:t>conseguir una conciencia relajada y no juiciosa de los pensamientos, sensaciones y emociones. </a:t>
            </a:r>
            <a:endParaRPr lang="es-ES" dirty="0" smtClean="0"/>
          </a:p>
          <a:p>
            <a:r>
              <a:rPr lang="es-ES" dirty="0" smtClean="0"/>
              <a:t>Conocer </a:t>
            </a:r>
            <a:r>
              <a:rPr lang="es-ES" dirty="0"/>
              <a:t>que ocurre dentro de nosotros momento a momento. </a:t>
            </a:r>
            <a:endParaRPr lang="es-ES" dirty="0" smtClean="0"/>
          </a:p>
          <a:p>
            <a:r>
              <a:rPr lang="es-ES" dirty="0" smtClean="0"/>
              <a:t>Nos </a:t>
            </a:r>
            <a:r>
              <a:rPr lang="es-ES" dirty="0"/>
              <a:t>permite separarnos de nuestros pensamientos por un momento para reconocerlos y evaluar nuestros patrones. </a:t>
            </a:r>
            <a:endParaRPr lang="es-ES" dirty="0" smtClean="0"/>
          </a:p>
          <a:p>
            <a:r>
              <a:rPr lang="es-ES" dirty="0" smtClean="0"/>
              <a:t>Es </a:t>
            </a:r>
            <a:r>
              <a:rPr lang="es-ES" dirty="0"/>
              <a:t>muy importante centrarse en el aquí y el ahora. </a:t>
            </a:r>
            <a:endParaRPr lang="es-ES" dirty="0" smtClean="0"/>
          </a:p>
          <a:p>
            <a:r>
              <a:rPr lang="es-ES" dirty="0" smtClean="0"/>
              <a:t>Es </a:t>
            </a:r>
            <a:r>
              <a:rPr lang="es-ES" dirty="0"/>
              <a:t>una atención plena al momento presente y nada más.</a:t>
            </a:r>
          </a:p>
          <a:p>
            <a:endParaRPr lang="es-ES" dirty="0"/>
          </a:p>
        </p:txBody>
      </p:sp>
    </p:spTree>
    <p:extLst>
      <p:ext uri="{BB962C8B-B14F-4D97-AF65-F5344CB8AC3E}">
        <p14:creationId xmlns:p14="http://schemas.microsoft.com/office/powerpoint/2010/main" val="12250961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descr="Opus Dei - Cultivar la interioridad en la era digital - Opera"/>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64415" y="128789"/>
            <a:ext cx="12318498" cy="6632619"/>
          </a:xfrm>
        </p:spPr>
      </p:pic>
    </p:spTree>
    <p:extLst>
      <p:ext uri="{BB962C8B-B14F-4D97-AF65-F5344CB8AC3E}">
        <p14:creationId xmlns:p14="http://schemas.microsoft.com/office/powerpoint/2010/main" val="40702786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Mons. Romero </a:t>
            </a:r>
            <a:r>
              <a:rPr lang="es-ES" b="1" dirty="0"/>
              <a:t>10 de Julio de </a:t>
            </a:r>
            <a:r>
              <a:rPr lang="es-ES" b="1" dirty="0" smtClean="0"/>
              <a:t>1977 Homilía sobre la </a:t>
            </a:r>
            <a:r>
              <a:rPr lang="es-ES" b="1" dirty="0" smtClean="0">
                <a:hlinkClick r:id="rId2" action="ppaction://hlinksldjump"/>
              </a:rPr>
              <a:t>Interioridad</a:t>
            </a:r>
            <a:endParaRPr lang="es-ES" dirty="0"/>
          </a:p>
        </p:txBody>
      </p:sp>
      <p:sp>
        <p:nvSpPr>
          <p:cNvPr id="3" name="Marcador de contenido 2"/>
          <p:cNvSpPr>
            <a:spLocks noGrp="1"/>
          </p:cNvSpPr>
          <p:nvPr>
            <p:ph idx="1"/>
          </p:nvPr>
        </p:nvSpPr>
        <p:spPr/>
        <p:txBody>
          <a:bodyPr>
            <a:normAutofit fontScale="92500" lnSpcReduction="20000"/>
          </a:bodyPr>
          <a:lstStyle/>
          <a:p>
            <a:r>
              <a:rPr lang="es-ES" dirty="0"/>
              <a:t>¿Así andamos buscando cómo se mejorará nuestra República? ¿Cómo habrá más entendimiento entre los salvadoreños? </a:t>
            </a:r>
            <a:r>
              <a:rPr lang="es-ES" dirty="0" smtClean="0"/>
              <a:t> </a:t>
            </a:r>
            <a:r>
              <a:rPr lang="es-ES" sz="1900" b="1" dirty="0" smtClean="0">
                <a:solidFill>
                  <a:schemeClr val="accent5">
                    <a:lumMod val="75000"/>
                  </a:schemeClr>
                </a:solidFill>
              </a:rPr>
              <a:t>Mientras </a:t>
            </a:r>
            <a:r>
              <a:rPr lang="es-ES" sz="1900" b="1" dirty="0">
                <a:solidFill>
                  <a:schemeClr val="accent5">
                    <a:lumMod val="75000"/>
                  </a:schemeClr>
                </a:solidFill>
              </a:rPr>
              <a:t>los que se preocupan de los problemas no entren dentro de sí</a:t>
            </a:r>
            <a:r>
              <a:rPr lang="es-ES" dirty="0">
                <a:solidFill>
                  <a:schemeClr val="accent5">
                    <a:lumMod val="75000"/>
                  </a:schemeClr>
                </a:solidFill>
              </a:rPr>
              <a:t> </a:t>
            </a:r>
            <a:r>
              <a:rPr lang="es-ES" dirty="0"/>
              <a:t>y desde su propio corazón escuchen lo que nos dice la palabra divina hoy: "Conviértete al Señor tu Dios con todo el corazón y con toda tu alma.</a:t>
            </a:r>
          </a:p>
          <a:p>
            <a:r>
              <a:rPr lang="es-ES" dirty="0"/>
              <a:t>Si cada hombre de los que estamos tan </a:t>
            </a:r>
            <a:r>
              <a:rPr lang="es-ES" dirty="0" err="1"/>
              <a:t>emproblemados</a:t>
            </a:r>
            <a:r>
              <a:rPr lang="es-ES" dirty="0"/>
              <a:t> en este momento </a:t>
            </a:r>
            <a:r>
              <a:rPr lang="es-ES" sz="1900" b="1" dirty="0">
                <a:solidFill>
                  <a:schemeClr val="accent5">
                    <a:lumMod val="75000"/>
                  </a:schemeClr>
                </a:solidFill>
              </a:rPr>
              <a:t>entráramos a esta pequeña celda</a:t>
            </a:r>
            <a:r>
              <a:rPr lang="es-ES" dirty="0"/>
              <a:t>, y desde allí, escucháramos la voz del Señor, que nos habla en nuestra propia conciencia, cuánto podríamos hacer cada uno de nosotros por mejorar el ambiente, la sociedad, la familia en que vivimos</a:t>
            </a:r>
            <a:r>
              <a:rPr lang="es-ES" dirty="0" smtClean="0"/>
              <a:t>.</a:t>
            </a:r>
          </a:p>
          <a:p>
            <a:r>
              <a:rPr lang="es-ES" dirty="0" smtClean="0"/>
              <a:t>Y </a:t>
            </a:r>
            <a:r>
              <a:rPr lang="es-ES" dirty="0"/>
              <a:t>si todos los salvadoreños, este domingo en que la palabra de Dios es la palabra del amor, tomáramos la resolución, de veras, de vivir el principal de los mandamientos </a:t>
            </a:r>
            <a:r>
              <a:rPr lang="es-ES" sz="2200" b="1" dirty="0">
                <a:solidFill>
                  <a:schemeClr val="accent5">
                    <a:lumMod val="50000"/>
                  </a:schemeClr>
                </a:solidFill>
              </a:rPr>
              <a:t>y le diéramos a la intimidad de nuestro ser, su propia razón de ser, </a:t>
            </a:r>
            <a:r>
              <a:rPr lang="es-ES" dirty="0"/>
              <a:t>yo les aseguro, hermanos, que este domingo marcaría el cambio total y no habría necesidad de esperar desde fuera, porque cada uno está aportando desde su propio interior, lo que la patria y el mundo necesitan.</a:t>
            </a:r>
          </a:p>
          <a:p>
            <a:endParaRPr lang="es-ES" dirty="0"/>
          </a:p>
        </p:txBody>
      </p:sp>
    </p:spTree>
    <p:extLst>
      <p:ext uri="{BB962C8B-B14F-4D97-AF65-F5344CB8AC3E}">
        <p14:creationId xmlns:p14="http://schemas.microsoft.com/office/powerpoint/2010/main" val="1541058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¿Qué entendemos Interioridad?</a:t>
            </a:r>
            <a:endParaRPr lang="es-ES" dirty="0"/>
          </a:p>
        </p:txBody>
      </p:sp>
      <p:sp>
        <p:nvSpPr>
          <p:cNvPr id="3" name="Marcador de contenido 2"/>
          <p:cNvSpPr>
            <a:spLocks noGrp="1"/>
          </p:cNvSpPr>
          <p:nvPr>
            <p:ph idx="1"/>
          </p:nvPr>
        </p:nvSpPr>
        <p:spPr>
          <a:xfrm>
            <a:off x="677334" y="1815921"/>
            <a:ext cx="8596668" cy="4468969"/>
          </a:xfrm>
        </p:spPr>
        <p:txBody>
          <a:bodyPr>
            <a:normAutofit lnSpcReduction="10000"/>
          </a:bodyPr>
          <a:lstStyle/>
          <a:p>
            <a:r>
              <a:rPr lang="es-ES" sz="2000" dirty="0"/>
              <a:t>Poco consenso teórico. Interioridad – espiritualidad – inteligencia espiritual – competencia espiritual.</a:t>
            </a:r>
          </a:p>
          <a:p>
            <a:r>
              <a:rPr lang="es-ES" sz="2000" smtClean="0"/>
              <a:t>Reconocerse </a:t>
            </a:r>
            <a:r>
              <a:rPr lang="es-ES" sz="2000" dirty="0"/>
              <a:t>desde dentro y de relacionarse desde lo auténtico y lo profundo </a:t>
            </a:r>
            <a:endParaRPr lang="es-ES" sz="2000" dirty="0" smtClean="0"/>
          </a:p>
          <a:p>
            <a:r>
              <a:rPr lang="es-ES" sz="2000" dirty="0" smtClean="0"/>
              <a:t>Ámbito del gustar y sentido, imaginar.</a:t>
            </a:r>
          </a:p>
          <a:p>
            <a:r>
              <a:rPr lang="es-ES" sz="2000" dirty="0" smtClean="0"/>
              <a:t>Transparencia – encontrarse consigo mismo. </a:t>
            </a:r>
            <a:r>
              <a:rPr lang="es-ES" sz="2000" dirty="0"/>
              <a:t>L</a:t>
            </a:r>
            <a:r>
              <a:rPr lang="es-ES" sz="2000" dirty="0" smtClean="0"/>
              <a:t>ucha y paz. </a:t>
            </a:r>
          </a:p>
          <a:p>
            <a:r>
              <a:rPr lang="es-ES" sz="2000" dirty="0" smtClean="0"/>
              <a:t>Proceso de aceptación – Sabiduría interior.</a:t>
            </a:r>
          </a:p>
          <a:p>
            <a:r>
              <a:rPr lang="es-ES" sz="2000" dirty="0" smtClean="0"/>
              <a:t>Adentramiento – Unificación – </a:t>
            </a:r>
          </a:p>
          <a:p>
            <a:r>
              <a:rPr lang="es-ES" sz="2000" dirty="0" smtClean="0"/>
              <a:t>Procesar la realidad exterior – responder con mejor calidad.</a:t>
            </a:r>
          </a:p>
          <a:p>
            <a:r>
              <a:rPr lang="es-ES_tradnl" sz="2000" dirty="0"/>
              <a:t>Vivir desde lo auténtico, desde lo mejor de sí mismo, </a:t>
            </a:r>
            <a:r>
              <a:rPr lang="es-ES_tradnl" sz="2000" b="1" dirty="0" smtClean="0">
                <a:solidFill>
                  <a:schemeClr val="accent5">
                    <a:lumMod val="75000"/>
                  </a:schemeClr>
                </a:solidFill>
              </a:rPr>
              <a:t>PARA</a:t>
            </a:r>
            <a:r>
              <a:rPr lang="es-ES_tradnl" sz="2000" dirty="0" smtClean="0"/>
              <a:t> </a:t>
            </a:r>
            <a:r>
              <a:rPr lang="es-ES_tradnl" sz="2000" dirty="0"/>
              <a:t>hacerse cargo de la realidad (mirar, responsabilizarse, relacionarse, contribuir, transformar</a:t>
            </a:r>
            <a:endParaRPr lang="es-ES" sz="2000" dirty="0"/>
          </a:p>
          <a:p>
            <a:endParaRPr lang="es-ES" dirty="0" smtClean="0"/>
          </a:p>
          <a:p>
            <a:endParaRPr lang="es-ES" dirty="0"/>
          </a:p>
        </p:txBody>
      </p:sp>
    </p:spTree>
    <p:extLst>
      <p:ext uri="{BB962C8B-B14F-4D97-AF65-F5344CB8AC3E}">
        <p14:creationId xmlns:p14="http://schemas.microsoft.com/office/powerpoint/2010/main" val="39171822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¿Qué se pretende al cultivar la interioridad?</a:t>
            </a:r>
            <a:endParaRPr lang="es-ES" dirty="0"/>
          </a:p>
        </p:txBody>
      </p:sp>
      <p:sp>
        <p:nvSpPr>
          <p:cNvPr id="3" name="Marcador de contenido 2"/>
          <p:cNvSpPr>
            <a:spLocks noGrp="1"/>
          </p:cNvSpPr>
          <p:nvPr>
            <p:ph idx="1"/>
          </p:nvPr>
        </p:nvSpPr>
        <p:spPr/>
        <p:txBody>
          <a:bodyPr anchor="ctr"/>
          <a:lstStyle/>
          <a:p>
            <a:r>
              <a:rPr lang="es-ES" sz="2400" dirty="0" smtClean="0"/>
              <a:t>Que </a:t>
            </a:r>
            <a:r>
              <a:rPr lang="es-ES" sz="2400" dirty="0"/>
              <a:t>la persona sea capaz de reconocerse y relacionarse sanamente consigo misma, con los demás y el entorno permitiéndole mirar contemplativamente, discerniendo y dando sentido a lo que vive y a su misión, con libertad interior, para vivir con alegría, reconciliada consigo misma y su historia, abierta a la trascendencia, facultándola para el encuentro fraterno y la acción transformadora, la plenitud y la realización personal.</a:t>
            </a:r>
          </a:p>
          <a:p>
            <a:endParaRPr lang="es-ES" dirty="0"/>
          </a:p>
        </p:txBody>
      </p:sp>
    </p:spTree>
    <p:extLst>
      <p:ext uri="{BB962C8B-B14F-4D97-AF65-F5344CB8AC3E}">
        <p14:creationId xmlns:p14="http://schemas.microsoft.com/office/powerpoint/2010/main" val="814276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Aclaraciones necesarias…</a:t>
            </a:r>
            <a:endParaRPr lang="es-ES" dirty="0"/>
          </a:p>
        </p:txBody>
      </p:sp>
      <p:sp>
        <p:nvSpPr>
          <p:cNvPr id="3" name="Marcador de contenido 2"/>
          <p:cNvSpPr>
            <a:spLocks noGrp="1"/>
          </p:cNvSpPr>
          <p:nvPr>
            <p:ph idx="1"/>
          </p:nvPr>
        </p:nvSpPr>
        <p:spPr>
          <a:xfrm>
            <a:off x="677334" y="1777285"/>
            <a:ext cx="8596668" cy="4264077"/>
          </a:xfrm>
        </p:spPr>
        <p:txBody>
          <a:bodyPr>
            <a:normAutofit lnSpcReduction="10000"/>
          </a:bodyPr>
          <a:lstStyle/>
          <a:p>
            <a:r>
              <a:rPr lang="es-ES" sz="2800" dirty="0" smtClean="0"/>
              <a:t>Interioridad y Exterioridad</a:t>
            </a:r>
          </a:p>
          <a:p>
            <a:r>
              <a:rPr lang="es-ES" sz="2800" dirty="0" smtClean="0"/>
              <a:t>Interioridad y superficialidad: reactivo – frivolidad – </a:t>
            </a:r>
            <a:r>
              <a:rPr lang="es-ES" sz="2800" dirty="0" err="1" smtClean="0"/>
              <a:t>compulsividad</a:t>
            </a:r>
            <a:r>
              <a:rPr lang="es-ES" sz="2800" dirty="0" smtClean="0"/>
              <a:t> – inmediatez –</a:t>
            </a:r>
          </a:p>
          <a:p>
            <a:r>
              <a:rPr lang="es-ES" sz="2800" dirty="0" smtClean="0"/>
              <a:t>No ensimismamiento… No antagónico a </a:t>
            </a:r>
            <a:r>
              <a:rPr lang="es-ES" sz="2800" dirty="0" smtClean="0">
                <a:hlinkClick r:id="rId2" action="ppaction://hlinksldjump"/>
              </a:rPr>
              <a:t>compromiso</a:t>
            </a:r>
            <a:endParaRPr lang="es-ES" sz="2800" dirty="0" smtClean="0"/>
          </a:p>
          <a:p>
            <a:r>
              <a:rPr lang="es-ES" sz="2800" dirty="0" smtClean="0"/>
              <a:t>No cualquier planteamiento de interioridad: Atención </a:t>
            </a:r>
            <a:r>
              <a:rPr lang="es-ES" sz="2800" dirty="0" smtClean="0">
                <a:hlinkClick r:id="rId3" action="ppaction://hlinksldjump"/>
              </a:rPr>
              <a:t>plena</a:t>
            </a:r>
            <a:r>
              <a:rPr lang="es-ES" sz="2800" dirty="0" smtClean="0"/>
              <a:t> – </a:t>
            </a:r>
          </a:p>
          <a:p>
            <a:r>
              <a:rPr lang="es-ES" sz="2800" dirty="0" smtClean="0"/>
              <a:t>No </a:t>
            </a:r>
            <a:r>
              <a:rPr lang="es-ES" sz="2800" dirty="0" smtClean="0">
                <a:hlinkClick r:id="rId4" action="ppaction://hlinksldjump"/>
              </a:rPr>
              <a:t>distractor</a:t>
            </a:r>
            <a:r>
              <a:rPr lang="es-ES" sz="2800" dirty="0" smtClean="0"/>
              <a:t> del hecho educativo. Ni exclusividad de la pastoral</a:t>
            </a:r>
          </a:p>
        </p:txBody>
      </p:sp>
    </p:spTree>
    <p:extLst>
      <p:ext uri="{BB962C8B-B14F-4D97-AF65-F5344CB8AC3E}">
        <p14:creationId xmlns:p14="http://schemas.microsoft.com/office/powerpoint/2010/main" val="23393980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ES" b="1" dirty="0" smtClean="0"/>
              <a:t>Espiritualidad: </a:t>
            </a:r>
            <a:r>
              <a:rPr lang="es-ES" sz="2700" dirty="0"/>
              <a:t>capacidad de recepción que tenemos todas las personas para tomar conciencia, entrar en contacto y relacionarnos con las realidades que dinamizan la vida </a:t>
            </a:r>
            <a:r>
              <a:rPr lang="es-ES" sz="2700" dirty="0" smtClean="0"/>
              <a:t>le dan sentido, horizonte…</a:t>
            </a:r>
            <a:endParaRPr lang="es-ES" sz="2700" dirty="0"/>
          </a:p>
        </p:txBody>
      </p:sp>
      <p:sp>
        <p:nvSpPr>
          <p:cNvPr id="3" name="Marcador de contenido 2"/>
          <p:cNvSpPr>
            <a:spLocks noGrp="1"/>
          </p:cNvSpPr>
          <p:nvPr>
            <p:ph sz="half" idx="1"/>
          </p:nvPr>
        </p:nvSpPr>
        <p:spPr>
          <a:xfrm>
            <a:off x="1649054" y="2446986"/>
            <a:ext cx="4069166" cy="3464236"/>
          </a:xfrm>
        </p:spPr>
        <p:txBody>
          <a:bodyPr>
            <a:normAutofit fontScale="92500"/>
          </a:bodyPr>
          <a:lstStyle/>
          <a:p>
            <a:pPr fontAlgn="t"/>
            <a:r>
              <a:rPr lang="es-MX" sz="2200" b="1" dirty="0"/>
              <a:t>el amor a la vida, </a:t>
            </a:r>
            <a:endParaRPr lang="es-ES" sz="2200" dirty="0"/>
          </a:p>
          <a:p>
            <a:pPr fontAlgn="t"/>
            <a:r>
              <a:rPr lang="es-MX" sz="2200" b="1" dirty="0"/>
              <a:t>la solidaridad hacia los otros, </a:t>
            </a:r>
            <a:endParaRPr lang="es-ES" sz="2200" dirty="0"/>
          </a:p>
          <a:p>
            <a:pPr fontAlgn="t"/>
            <a:r>
              <a:rPr lang="es-MX" sz="2200" b="1" dirty="0"/>
              <a:t>la incondicionalidad en el amor, </a:t>
            </a:r>
            <a:endParaRPr lang="es-ES" sz="2200" dirty="0"/>
          </a:p>
          <a:p>
            <a:pPr fontAlgn="t"/>
            <a:r>
              <a:rPr lang="es-MX" sz="2200" b="1" dirty="0"/>
              <a:t>la confianza ante la muerte, </a:t>
            </a:r>
            <a:endParaRPr lang="es-ES" sz="2200" dirty="0"/>
          </a:p>
          <a:p>
            <a:pPr fontAlgn="t"/>
            <a:r>
              <a:rPr lang="es-MX" sz="2200" b="1" dirty="0"/>
              <a:t>la generosidad en la entrega, </a:t>
            </a:r>
            <a:endParaRPr lang="es-ES" sz="2200" dirty="0"/>
          </a:p>
          <a:p>
            <a:pPr fontAlgn="t"/>
            <a:r>
              <a:rPr lang="es-MX" sz="2200" b="1" dirty="0"/>
              <a:t>la esperanza en el mundo, </a:t>
            </a:r>
            <a:endParaRPr lang="es-ES" sz="2200" dirty="0"/>
          </a:p>
          <a:p>
            <a:endParaRPr lang="es-ES" dirty="0"/>
          </a:p>
        </p:txBody>
      </p:sp>
      <p:sp>
        <p:nvSpPr>
          <p:cNvPr id="7" name="Marcador de contenido 6"/>
          <p:cNvSpPr>
            <a:spLocks noGrp="1"/>
          </p:cNvSpPr>
          <p:nvPr>
            <p:ph sz="half" idx="2"/>
          </p:nvPr>
        </p:nvSpPr>
        <p:spPr>
          <a:xfrm>
            <a:off x="5962918" y="2446985"/>
            <a:ext cx="4313864" cy="3464236"/>
          </a:xfrm>
        </p:spPr>
        <p:txBody>
          <a:bodyPr>
            <a:normAutofit fontScale="92500"/>
          </a:bodyPr>
          <a:lstStyle/>
          <a:p>
            <a:pPr fontAlgn="t"/>
            <a:r>
              <a:rPr lang="es-MX" sz="2200" b="1" dirty="0"/>
              <a:t>la capacidad de perdón o reconciliación, </a:t>
            </a:r>
            <a:endParaRPr lang="es-ES" sz="2200" dirty="0"/>
          </a:p>
          <a:p>
            <a:pPr fontAlgn="t"/>
            <a:r>
              <a:rPr lang="es-MX" sz="2200" b="1" dirty="0"/>
              <a:t>la gratuidad ética, </a:t>
            </a:r>
            <a:endParaRPr lang="es-ES" sz="2200" dirty="0"/>
          </a:p>
          <a:p>
            <a:pPr fontAlgn="t"/>
            <a:r>
              <a:rPr lang="es-MX" sz="2200" b="1" dirty="0"/>
              <a:t>la identificación con la naturaleza, </a:t>
            </a:r>
            <a:endParaRPr lang="es-ES" sz="2200" dirty="0"/>
          </a:p>
          <a:p>
            <a:pPr fontAlgn="t"/>
            <a:r>
              <a:rPr lang="es-MX" sz="2200" b="1" dirty="0"/>
              <a:t>la sensibilidad para el arte, </a:t>
            </a:r>
            <a:endParaRPr lang="es-ES" sz="2200" dirty="0"/>
          </a:p>
          <a:p>
            <a:pPr fontAlgn="t"/>
            <a:r>
              <a:rPr lang="es-MX" sz="2200" b="1" dirty="0"/>
              <a:t>la inspiración para crear, </a:t>
            </a:r>
            <a:endParaRPr lang="es-ES" sz="2200" dirty="0"/>
          </a:p>
          <a:p>
            <a:pPr fontAlgn="t"/>
            <a:r>
              <a:rPr lang="es-MX" sz="2200" b="1" dirty="0"/>
              <a:t>el sentido de la vida…</a:t>
            </a:r>
            <a:endParaRPr lang="es-ES" sz="2200" dirty="0"/>
          </a:p>
          <a:p>
            <a:pPr marL="0" indent="0">
              <a:buNone/>
            </a:pPr>
            <a:endParaRPr lang="es-ES" dirty="0"/>
          </a:p>
        </p:txBody>
      </p:sp>
    </p:spTree>
    <p:extLst>
      <p:ext uri="{BB962C8B-B14F-4D97-AF65-F5344CB8AC3E}">
        <p14:creationId xmlns:p14="http://schemas.microsoft.com/office/powerpoint/2010/main" val="2900204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p:txBody>
          <a:bodyPr/>
          <a:lstStyle/>
          <a:p>
            <a:r>
              <a:rPr lang="es-ES" dirty="0" smtClean="0"/>
              <a:t>Elementos imprescindibles de una espiritualidad hoy. P. Nicolás</a:t>
            </a:r>
            <a:endParaRPr lang="es-ES" dirty="0"/>
          </a:p>
        </p:txBody>
      </p:sp>
      <p:sp>
        <p:nvSpPr>
          <p:cNvPr id="6" name="Marcador de contenido 5"/>
          <p:cNvSpPr>
            <a:spLocks noGrp="1"/>
          </p:cNvSpPr>
          <p:nvPr>
            <p:ph idx="1"/>
          </p:nvPr>
        </p:nvSpPr>
        <p:spPr/>
        <p:txBody>
          <a:bodyPr>
            <a:normAutofit lnSpcReduction="10000"/>
          </a:bodyPr>
          <a:lstStyle/>
          <a:p>
            <a:pPr lvl="0"/>
            <a:r>
              <a:rPr lang="es-ES" sz="2000" dirty="0" smtClean="0"/>
              <a:t>Cultivo de una sensibilidad humana profunda que dé a la vez empatía y capacidad de discernimiento; </a:t>
            </a:r>
          </a:p>
          <a:p>
            <a:pPr lvl="0"/>
            <a:r>
              <a:rPr lang="es-ES" sz="2000" dirty="0" smtClean="0"/>
              <a:t>la </a:t>
            </a:r>
            <a:r>
              <a:rPr lang="es-ES" sz="2000" dirty="0"/>
              <a:t>salida de la perspectiva espontáneamente egocéntrica con la que nos situamos ante las personas y ante toda realidad; </a:t>
            </a:r>
          </a:p>
          <a:p>
            <a:pPr lvl="0"/>
            <a:r>
              <a:rPr lang="es-ES" sz="2000" dirty="0"/>
              <a:t>la búsqueda de una manera de ver y vivir el mundo de una manera pacificada, compasiva y solidaria.</a:t>
            </a:r>
          </a:p>
          <a:p>
            <a:pPr lvl="0"/>
            <a:r>
              <a:rPr lang="es-ES" sz="2000" dirty="0"/>
              <a:t>Trabajar el espíritu puede significar también desarrollar “calidad humana”.  </a:t>
            </a:r>
          </a:p>
          <a:p>
            <a:r>
              <a:rPr lang="es-VE" sz="2000" dirty="0"/>
              <a:t>En todo caso, la persona “espiritual” es la que busca, discierne e intenta dar cuerpo a las grandes opciones de la vida desde una gran libertad inspirada en el amor. </a:t>
            </a:r>
            <a:endParaRPr lang="es-ES" sz="2000" b="1" dirty="0"/>
          </a:p>
          <a:p>
            <a:endParaRPr lang="es-ES" dirty="0"/>
          </a:p>
        </p:txBody>
      </p:sp>
    </p:spTree>
    <p:extLst>
      <p:ext uri="{BB962C8B-B14F-4D97-AF65-F5344CB8AC3E}">
        <p14:creationId xmlns:p14="http://schemas.microsoft.com/office/powerpoint/2010/main" val="490729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b="1" dirty="0"/>
              <a:t>RELACIÓN ENTRE INTERIORIDAD Y </a:t>
            </a:r>
            <a:r>
              <a:rPr lang="es-ES" b="1" dirty="0" smtClean="0"/>
              <a:t>ESPIRITUALIDAD</a:t>
            </a:r>
            <a:endParaRPr lang="es-ES" dirty="0"/>
          </a:p>
        </p:txBody>
      </p:sp>
      <p:sp>
        <p:nvSpPr>
          <p:cNvPr id="3" name="Marcador de contenido 2"/>
          <p:cNvSpPr>
            <a:spLocks noGrp="1"/>
          </p:cNvSpPr>
          <p:nvPr>
            <p:ph idx="1"/>
          </p:nvPr>
        </p:nvSpPr>
        <p:spPr/>
        <p:txBody>
          <a:bodyPr/>
          <a:lstStyle/>
          <a:p>
            <a:r>
              <a:rPr lang="es-VE" sz="2400" b="1" dirty="0" smtClean="0"/>
              <a:t>Interioridad </a:t>
            </a:r>
            <a:r>
              <a:rPr lang="es-VE" sz="2400" b="1" dirty="0"/>
              <a:t>como equipamiento humano para la </a:t>
            </a:r>
            <a:r>
              <a:rPr lang="es-VE" sz="2400" b="1" dirty="0" smtClean="0"/>
              <a:t>espiritualidad: </a:t>
            </a:r>
            <a:r>
              <a:rPr lang="es-ES" sz="2400" dirty="0" smtClean="0"/>
              <a:t>El </a:t>
            </a:r>
            <a:r>
              <a:rPr lang="es-ES" sz="2400" dirty="0"/>
              <a:t>desarrollo de la interioridad es lo que le permite al sujeto vivir su espiritualidad. </a:t>
            </a:r>
            <a:endParaRPr lang="es-ES" sz="2400" dirty="0" smtClean="0"/>
          </a:p>
          <a:p>
            <a:r>
              <a:rPr lang="es-ES" sz="2400" dirty="0" smtClean="0"/>
              <a:t>La </a:t>
            </a:r>
            <a:r>
              <a:rPr lang="es-ES" sz="2400" dirty="0"/>
              <a:t>espiritualidad es lo que cualifica la experiencia subjetiva de la interioridad. </a:t>
            </a:r>
            <a:endParaRPr lang="es-ES" sz="2400" dirty="0" smtClean="0"/>
          </a:p>
          <a:p>
            <a:r>
              <a:rPr lang="es-ES" sz="2400" dirty="0" smtClean="0">
                <a:hlinkClick r:id="rId2" action="ppaction://hlinksldjump"/>
              </a:rPr>
              <a:t>Opus Dei </a:t>
            </a:r>
            <a:r>
              <a:rPr lang="es-ES" sz="2400" dirty="0" smtClean="0"/>
              <a:t>– Mons. </a:t>
            </a:r>
            <a:r>
              <a:rPr lang="es-ES" sz="2400" dirty="0"/>
              <a:t>Romero </a:t>
            </a:r>
            <a:endParaRPr lang="es-ES" sz="2400" dirty="0" smtClean="0"/>
          </a:p>
          <a:p>
            <a:endParaRPr lang="es-ES" dirty="0"/>
          </a:p>
        </p:txBody>
      </p:sp>
    </p:spTree>
    <p:extLst>
      <p:ext uri="{BB962C8B-B14F-4D97-AF65-F5344CB8AC3E}">
        <p14:creationId xmlns:p14="http://schemas.microsoft.com/office/powerpoint/2010/main" val="3089824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smtClean="0"/>
              <a:t>Ana Alonso Sánchez</a:t>
            </a:r>
            <a:endParaRPr lang="es-ES" dirty="0"/>
          </a:p>
        </p:txBody>
      </p:sp>
      <p:sp>
        <p:nvSpPr>
          <p:cNvPr id="3" name="Marcador de contenido 2"/>
          <p:cNvSpPr>
            <a:spLocks noGrp="1"/>
          </p:cNvSpPr>
          <p:nvPr>
            <p:ph idx="1"/>
          </p:nvPr>
        </p:nvSpPr>
        <p:spPr>
          <a:xfrm>
            <a:off x="677334" y="1725769"/>
            <a:ext cx="8596668" cy="4315593"/>
          </a:xfrm>
        </p:spPr>
        <p:txBody>
          <a:bodyPr>
            <a:normAutofit lnSpcReduction="10000"/>
          </a:bodyPr>
          <a:lstStyle/>
          <a:p>
            <a:r>
              <a:rPr lang="es-ES" sz="2000" b="1" dirty="0" smtClean="0"/>
              <a:t>Mirar hacia adentro.</a:t>
            </a:r>
          </a:p>
          <a:p>
            <a:pPr lvl="1"/>
            <a:r>
              <a:rPr lang="es-ES" sz="1800" dirty="0" smtClean="0"/>
              <a:t>Nos educan para mirar </a:t>
            </a:r>
            <a:r>
              <a:rPr lang="es-ES" sz="1800" dirty="0"/>
              <a:t>hacia afuera: conocer, comprender, manejar y transformar el mundo exterior. </a:t>
            </a:r>
            <a:endParaRPr lang="es-ES" sz="1800" dirty="0" smtClean="0"/>
          </a:p>
          <a:p>
            <a:pPr lvl="1"/>
            <a:r>
              <a:rPr lang="es-ES" sz="1800" dirty="0" smtClean="0"/>
              <a:t>Interioridad </a:t>
            </a:r>
            <a:r>
              <a:rPr lang="es-ES" sz="1800" dirty="0"/>
              <a:t>es, pues, </a:t>
            </a:r>
            <a:r>
              <a:rPr lang="es-ES" sz="1800" b="1" dirty="0"/>
              <a:t>la capacidad de mirar hacia dentro</a:t>
            </a:r>
            <a:r>
              <a:rPr lang="es-ES" sz="1800" dirty="0"/>
              <a:t>, de ser y de crecer como personas, de ser lo que somos en lo profundo de nosotros mismos. </a:t>
            </a:r>
            <a:endParaRPr lang="es-ES" sz="1800" dirty="0" smtClean="0"/>
          </a:p>
          <a:p>
            <a:r>
              <a:rPr lang="es-ES" sz="2000" b="1" dirty="0" smtClean="0"/>
              <a:t>Mirar hacia afuera:</a:t>
            </a:r>
          </a:p>
          <a:p>
            <a:pPr lvl="1"/>
            <a:r>
              <a:rPr lang="es-ES" sz="1800" dirty="0" smtClean="0"/>
              <a:t>Es </a:t>
            </a:r>
            <a:r>
              <a:rPr lang="es-ES" sz="1800" dirty="0"/>
              <a:t>adentrarse en las propias profundidades </a:t>
            </a:r>
            <a:r>
              <a:rPr lang="es-ES" sz="1800" b="1" dirty="0"/>
              <a:t>para</a:t>
            </a:r>
            <a:r>
              <a:rPr lang="es-ES" sz="1800" dirty="0"/>
              <a:t> lograr conocerse, entenderse, aceptarse, perdonarse y poder hacer lo mismo con los otros.</a:t>
            </a:r>
          </a:p>
          <a:p>
            <a:pPr lvl="1"/>
            <a:r>
              <a:rPr lang="es-ES" sz="1800" dirty="0" smtClean="0"/>
              <a:t>Nos </a:t>
            </a:r>
            <a:r>
              <a:rPr lang="es-ES" sz="1800" dirty="0"/>
              <a:t>lleva a la toma de conciencia de que formamos parte de un todo, en el que nada ni nadie nos son indiferentes. RESPONSABILIZARNOS ANTE ESA REALIDAD. </a:t>
            </a:r>
            <a:endParaRPr lang="es-ES" sz="1800" dirty="0" smtClean="0"/>
          </a:p>
          <a:p>
            <a:pPr lvl="1"/>
            <a:r>
              <a:rPr lang="es-ES" sz="1800" b="1" dirty="0"/>
              <a:t>Mirar las distintas dimensiones humanas</a:t>
            </a:r>
            <a:endParaRPr lang="es-ES" sz="1800" dirty="0"/>
          </a:p>
          <a:p>
            <a:endParaRPr lang="es-ES" dirty="0"/>
          </a:p>
        </p:txBody>
      </p:sp>
    </p:spTree>
    <p:extLst>
      <p:ext uri="{BB962C8B-B14F-4D97-AF65-F5344CB8AC3E}">
        <p14:creationId xmlns:p14="http://schemas.microsoft.com/office/powerpoint/2010/main" val="171124874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863</TotalTime>
  <Words>2756</Words>
  <Application>Microsoft Office PowerPoint</Application>
  <PresentationFormat>Panorámica</PresentationFormat>
  <Paragraphs>157</Paragraphs>
  <Slides>28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28</vt:i4>
      </vt:variant>
    </vt:vector>
  </HeadingPairs>
  <TitlesOfParts>
    <vt:vector size="32" baseType="lpstr">
      <vt:lpstr>Arial</vt:lpstr>
      <vt:lpstr>Trebuchet MS</vt:lpstr>
      <vt:lpstr>Wingdings 3</vt:lpstr>
      <vt:lpstr>Faceta</vt:lpstr>
      <vt:lpstr>Acercamiento a la Interioridad</vt:lpstr>
      <vt:lpstr>Motivación</vt:lpstr>
      <vt:lpstr>¿Qué entendemos Interioridad?</vt:lpstr>
      <vt:lpstr>¿Qué se pretende al cultivar la interioridad?</vt:lpstr>
      <vt:lpstr>Aclaraciones necesarias…</vt:lpstr>
      <vt:lpstr>Espiritualidad: capacidad de recepción que tenemos todas las personas para tomar conciencia, entrar en contacto y relacionarnos con las realidades que dinamizan la vida le dan sentido, horizonte…</vt:lpstr>
      <vt:lpstr>Elementos imprescindibles de una espiritualidad hoy. P. Nicolás</vt:lpstr>
      <vt:lpstr>RELACIÓN ENTRE INTERIORIDAD Y ESPIRITUALIDAD</vt:lpstr>
      <vt:lpstr>Ana Alonso Sánchez</vt:lpstr>
      <vt:lpstr>Relacional:</vt:lpstr>
      <vt:lpstr>Corporalidad: </vt:lpstr>
      <vt:lpstr>Psicológica (lo afectivo y lo intelectual). </vt:lpstr>
      <vt:lpstr>Espiritualidad</vt:lpstr>
      <vt:lpstr>ELENA ANDRÉS</vt:lpstr>
      <vt:lpstr>Pistas de sabiduría del crecimiento personal. A la luz del Éxodo</vt:lpstr>
      <vt:lpstr>Pistas de sabiduría del crecimiento personal. A la luz del Éxodo</vt:lpstr>
      <vt:lpstr>Cuatro dimensiones </vt:lpstr>
      <vt:lpstr>Pedagogía de Umbral</vt:lpstr>
      <vt:lpstr>Mundo interior y experiencia espiritual </vt:lpstr>
      <vt:lpstr>Jesús Paradigma de Humanidad</vt:lpstr>
      <vt:lpstr>SOBRE EL EDUCADOR Y LA INTERIORIDAD</vt:lpstr>
      <vt:lpstr>Actitudes que han de cultivarse en el educador</vt:lpstr>
      <vt:lpstr>Muchas Gracias</vt:lpstr>
      <vt:lpstr>Interioridad y aprendizaje…</vt:lpstr>
      <vt:lpstr>¿Interioridad y compromiso social?</vt:lpstr>
      <vt:lpstr>Mindfulness – Atención Plena</vt:lpstr>
      <vt:lpstr>Presentación de PowerPoint</vt:lpstr>
      <vt:lpstr>Mons. Romero 10 de Julio de 1977 Homilía sobre la Interioridad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Goyo</dc:creator>
  <cp:lastModifiedBy>Goyo</cp:lastModifiedBy>
  <cp:revision>35</cp:revision>
  <dcterms:created xsi:type="dcterms:W3CDTF">2015-04-20T23:25:33Z</dcterms:created>
  <dcterms:modified xsi:type="dcterms:W3CDTF">2015-04-23T11:23:03Z</dcterms:modified>
</cp:coreProperties>
</file>